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7" r:id="rId4"/>
    <p:sldId id="263" r:id="rId5"/>
    <p:sldId id="289" r:id="rId6"/>
    <p:sldId id="264" r:id="rId7"/>
    <p:sldId id="266" r:id="rId8"/>
    <p:sldId id="290" r:id="rId9"/>
    <p:sldId id="292" r:id="rId10"/>
    <p:sldId id="291" r:id="rId11"/>
    <p:sldId id="306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8" r:id="rId26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94E"/>
    <a:srgbClr val="F6B53E"/>
    <a:srgbClr val="56ABDD"/>
    <a:srgbClr val="C09CC2"/>
    <a:srgbClr val="9DD53E"/>
    <a:srgbClr val="E54B81"/>
    <a:srgbClr val="594D7B"/>
    <a:srgbClr val="FF3E3E"/>
    <a:srgbClr val="3B3B3B"/>
    <a:srgbClr val="C7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6" autoAdjust="0"/>
    <p:restoredTop sz="94665"/>
  </p:normalViewPr>
  <p:slideViewPr>
    <p:cSldViewPr showGuides="1">
      <p:cViewPr>
        <p:scale>
          <a:sx n="130" d="100"/>
          <a:sy n="130" d="100"/>
        </p:scale>
        <p:origin x="-72" y="3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05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6732240" y="4443164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14E4CDDA-C581-4247-B086-454B5140002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5582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TW" altLang="en-US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好行事曆</a:t>
            </a:r>
            <a:r>
              <a:rPr lang="en-US" altLang="zh-TW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8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你最喜歡的行事曆</a:t>
            </a:r>
            <a:endParaRPr lang="zh-CN" altLang="en-US" sz="28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498786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MANAGEMENT </a:t>
            </a:r>
            <a:r>
              <a:rPr lang="en-US" altLang="zh-CN" sz="1200" smtClean="0">
                <a:solidFill>
                  <a:schemeClr val="bg1">
                    <a:lumMod val="95000"/>
                  </a:schemeClr>
                </a:solidFill>
              </a:rPr>
              <a:t>SCHEDULE ENTERPRISE ASSIGNMENT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7031682" y="3103880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7193607" y="2745424"/>
            <a:ext cx="5693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TW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組</a:t>
            </a:r>
            <a:endParaRPr lang="en-US" altLang="zh-TW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sz="1000" dirty="0" smtClean="0"/>
              <a:t>鄭紹雄</a:t>
            </a:r>
            <a:endParaRPr lang="en-US" altLang="zh-TW" sz="1000" dirty="0" smtClean="0"/>
          </a:p>
          <a:p>
            <a:r>
              <a:rPr lang="zh-TW" altLang="en-US" sz="1000" dirty="0"/>
              <a:t>楊軒</a:t>
            </a:r>
            <a:r>
              <a:rPr lang="zh-TW" altLang="en-US" sz="1000" dirty="0" smtClean="0"/>
              <a:t>宇</a:t>
            </a:r>
            <a:endParaRPr lang="en-US" altLang="zh-TW" sz="1000" dirty="0" smtClean="0"/>
          </a:p>
          <a:p>
            <a:r>
              <a:rPr lang="zh-TW" altLang="en-US" sz="1000" dirty="0"/>
              <a:t>張鈞</a:t>
            </a:r>
            <a:r>
              <a:rPr lang="zh-TW" altLang="en-US" sz="1000" dirty="0" smtClean="0"/>
              <a:t>棠</a:t>
            </a:r>
            <a:endParaRPr lang="en-US" altLang="zh-TW" sz="1000" dirty="0" smtClean="0"/>
          </a:p>
          <a:p>
            <a:r>
              <a:rPr lang="zh-TW" altLang="en-US" sz="1000" dirty="0" smtClean="0"/>
              <a:t>許新源</a:t>
            </a:r>
            <a:endParaRPr lang="en-US" altLang="zh-TW" sz="1000" dirty="0" smtClean="0"/>
          </a:p>
          <a:p>
            <a:r>
              <a:rPr lang="zh-TW" altLang="en-US" sz="1000" dirty="0" smtClean="0"/>
              <a:t>賴俊霖</a:t>
            </a:r>
            <a:endParaRPr lang="en-US" altLang="zh-TW" sz="1000" dirty="0" smtClean="0"/>
          </a:p>
          <a:p>
            <a:r>
              <a:rPr lang="zh-TW" altLang="en-US" sz="1000" dirty="0" smtClean="0"/>
              <a:t>曾家豪</a:t>
            </a:r>
            <a:endParaRPr lang="en-US" altLang="zh-TW" sz="1000" dirty="0" smtClean="0"/>
          </a:p>
          <a:p>
            <a:r>
              <a:rPr lang="zh-TW" altLang="en-US" sz="1000" dirty="0" smtClean="0"/>
              <a:t>林晉廷</a:t>
            </a:r>
            <a:endParaRPr lang="en-US" altLang="zh-TW" sz="1000" dirty="0" smtClean="0"/>
          </a:p>
          <a:p>
            <a:r>
              <a:rPr lang="zh-TW" altLang="en-US" sz="1000" dirty="0"/>
              <a:t>鄭穎謙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工作分解結構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16036"/>
              </p:ext>
            </p:extLst>
          </p:nvPr>
        </p:nvGraphicFramePr>
        <p:xfrm>
          <a:off x="3419872" y="98716"/>
          <a:ext cx="3964520" cy="49428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78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85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8320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編號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名稱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登入</a:t>
                      </a:r>
                      <a:r>
                        <a:rPr lang="en-US" sz="1000" spc="-1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1.1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帳密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輸入區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1.2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驗證碼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色及整體設計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資料庫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2.1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存取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帳密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存取使用者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資料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管理者</a:t>
                      </a:r>
                      <a:r>
                        <a:rPr lang="en-US" sz="1000" spc="-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主畫面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色設計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文字排</a:t>
                      </a:r>
                      <a:r>
                        <a:rPr lang="en-US" sz="1000" spc="-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版與功能設定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使用者</a:t>
                      </a:r>
                      <a:r>
                        <a:rPr lang="en-US" sz="1000" spc="-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主畫面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</a:t>
                      </a:r>
                      <a:r>
                        <a:rPr lang="en-US" sz="1000" spc="-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色設計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文字排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版與功能設定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功能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日曆顯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示設定與觀看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音樂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行程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觀看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5.4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行程修改與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更新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5.5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行程</a:t>
                      </a:r>
                      <a:r>
                        <a:rPr lang="en-US" sz="1000" spc="-1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搜尋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5.6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</a:t>
                      </a:r>
                      <a:r>
                        <a:rPr lang="en-US" sz="1000" spc="-5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色設定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5.7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帳號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5.8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人員管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理設定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5.9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排序各項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資料功能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6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6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報告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7593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6.1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產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品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測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試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、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計</a:t>
                      </a:r>
                      <a:r>
                        <a:rPr lang="en-US" sz="1000" spc="-5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畫</a:t>
                      </a:r>
                      <a:r>
                        <a:rPr lang="en-US" sz="1000" spc="-1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書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77366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6.2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簡報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8308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2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6.3</a:t>
                      </a:r>
                      <a:endParaRPr lang="zh-TW" sz="100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繪圖</a:t>
                      </a:r>
                      <a:endParaRPr lang="zh-TW" sz="10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9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2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工作分解結構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/>
          <p:cNvSpPr txBox="1"/>
          <p:nvPr/>
        </p:nvSpPr>
        <p:spPr>
          <a:xfrm>
            <a:off x="4477740" y="182918"/>
            <a:ext cx="9361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行事曆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77414" y="132687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7414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7414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81827" y="280922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047507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47507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047507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217600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217600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217600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387693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387693" y="181833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387693" y="231377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557786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557786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557786" y="2308450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62199" y="2803897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57785" y="329535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5.4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897970" y="132154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97970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6.1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97970" y="2308450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6.2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902383" y="2803897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6.3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723910" y="181300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5.5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6723910" y="2304461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5.6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723910" y="2799908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5.7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728323" y="3295355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5.8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723909" y="3786813"/>
            <a:ext cx="558099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5.9</a:t>
            </a: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接點 18"/>
          <p:cNvCxnSpPr>
            <a:stCxn id="4" idx="2"/>
          </p:cNvCxnSpPr>
          <p:nvPr/>
        </p:nvCxnSpPr>
        <p:spPr>
          <a:xfrm>
            <a:off x="4945792" y="552250"/>
            <a:ext cx="0" cy="5341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517596" y="1058788"/>
            <a:ext cx="4428196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507296" y="1058788"/>
            <a:ext cx="0" cy="1881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endCxn id="20" idx="1"/>
          </p:cNvCxnSpPr>
          <p:nvPr/>
        </p:nvCxnSpPr>
        <p:spPr>
          <a:xfrm>
            <a:off x="496997" y="1452350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21" idx="1"/>
          </p:cNvCxnSpPr>
          <p:nvPr/>
        </p:nvCxnSpPr>
        <p:spPr>
          <a:xfrm>
            <a:off x="517596" y="1943808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22" idx="1"/>
          </p:cNvCxnSpPr>
          <p:nvPr/>
        </p:nvCxnSpPr>
        <p:spPr>
          <a:xfrm flipV="1">
            <a:off x="514653" y="2444583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3" idx="1"/>
          </p:cNvCxnSpPr>
          <p:nvPr/>
        </p:nvCxnSpPr>
        <p:spPr>
          <a:xfrm>
            <a:off x="496997" y="2940030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672240" y="1057383"/>
            <a:ext cx="0" cy="13984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1661941" y="1450945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1682540" y="1942403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679597" y="2443178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2843803" y="1066116"/>
            <a:ext cx="0" cy="13857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2833504" y="1459678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2854103" y="1951136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2851160" y="2451911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4021699" y="1054211"/>
            <a:ext cx="0" cy="13857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011400" y="1447773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4031999" y="1939231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V="1">
            <a:off x="4029056" y="2440006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 flipV="1">
            <a:off x="4945792" y="1066116"/>
            <a:ext cx="2587368" cy="1626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5193262" y="1065122"/>
            <a:ext cx="0" cy="28744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5182963" y="1458684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5203562" y="1950142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5200619" y="2450917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5182963" y="2946364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>
            <a:endCxn id="38" idx="1"/>
          </p:cNvCxnSpPr>
          <p:nvPr/>
        </p:nvCxnSpPr>
        <p:spPr>
          <a:xfrm flipV="1">
            <a:off x="5193262" y="3426160"/>
            <a:ext cx="364523" cy="142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525803" y="1073444"/>
            <a:ext cx="0" cy="1881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7515504" y="1467006"/>
            <a:ext cx="380417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7536103" y="1958464"/>
            <a:ext cx="359818" cy="53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 flipV="1">
            <a:off x="7533160" y="2459239"/>
            <a:ext cx="362761" cy="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>
            <a:off x="7515504" y="2954686"/>
            <a:ext cx="38483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/>
          <p:cNvCxnSpPr/>
          <p:nvPr/>
        </p:nvCxnSpPr>
        <p:spPr>
          <a:xfrm>
            <a:off x="5193262" y="3939608"/>
            <a:ext cx="11172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V="1">
            <a:off x="6305841" y="1939232"/>
            <a:ext cx="0" cy="20003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>
            <a:endCxn id="57" idx="1"/>
          </p:cNvCxnSpPr>
          <p:nvPr/>
        </p:nvCxnSpPr>
        <p:spPr>
          <a:xfrm>
            <a:off x="6300192" y="1939231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6289893" y="2452002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6295043" y="2939624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/>
          <p:nvPr/>
        </p:nvCxnSpPr>
        <p:spPr>
          <a:xfrm>
            <a:off x="6295043" y="3422343"/>
            <a:ext cx="423718" cy="45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>
            <a:endCxn id="61" idx="1"/>
          </p:cNvCxnSpPr>
          <p:nvPr/>
        </p:nvCxnSpPr>
        <p:spPr>
          <a:xfrm flipV="1">
            <a:off x="6302399" y="3917618"/>
            <a:ext cx="421510" cy="174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675028" y="1521512"/>
            <a:ext cx="955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登入畫面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900006" y="1502416"/>
            <a:ext cx="7784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766897" y="1528590"/>
            <a:ext cx="1309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管理者主畫面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948427" y="1547101"/>
            <a:ext cx="1309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使用者主畫面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5493289" y="1547101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7865366" y="1544690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4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endParaRPr lang="zh-TW" altLang="zh-TW" sz="14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9" name="直線接點 228"/>
          <p:cNvCxnSpPr/>
          <p:nvPr/>
        </p:nvCxnSpPr>
        <p:spPr>
          <a:xfrm>
            <a:off x="1672240" y="1065122"/>
            <a:ext cx="0" cy="18973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/>
          <p:cNvCxnSpPr/>
          <p:nvPr/>
        </p:nvCxnSpPr>
        <p:spPr>
          <a:xfrm>
            <a:off x="2842276" y="1125961"/>
            <a:ext cx="0" cy="18136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/>
          <p:cNvCxnSpPr/>
          <p:nvPr/>
        </p:nvCxnSpPr>
        <p:spPr>
          <a:xfrm>
            <a:off x="4021699" y="1054211"/>
            <a:ext cx="0" cy="18973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/>
          <p:cNvCxnSpPr/>
          <p:nvPr/>
        </p:nvCxnSpPr>
        <p:spPr>
          <a:xfrm>
            <a:off x="5193262" y="1054211"/>
            <a:ext cx="0" cy="33238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接點 237"/>
          <p:cNvCxnSpPr/>
          <p:nvPr/>
        </p:nvCxnSpPr>
        <p:spPr>
          <a:xfrm flipV="1">
            <a:off x="6300192" y="2440007"/>
            <a:ext cx="0" cy="19380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接點 239"/>
          <p:cNvCxnSpPr/>
          <p:nvPr/>
        </p:nvCxnSpPr>
        <p:spPr>
          <a:xfrm>
            <a:off x="7525803" y="1082380"/>
            <a:ext cx="0" cy="235804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接點 245"/>
          <p:cNvCxnSpPr/>
          <p:nvPr/>
        </p:nvCxnSpPr>
        <p:spPr>
          <a:xfrm>
            <a:off x="507296" y="1058382"/>
            <a:ext cx="0" cy="30967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662969" y="2543287"/>
            <a:ext cx="100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帳密輸入區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769365" y="3385403"/>
            <a:ext cx="701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驗證碼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469482" y="4258877"/>
            <a:ext cx="1546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介面顏色及整體設計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3" name="直線接點 252"/>
          <p:cNvCxnSpPr/>
          <p:nvPr/>
        </p:nvCxnSpPr>
        <p:spPr>
          <a:xfrm>
            <a:off x="1663199" y="1046802"/>
            <a:ext cx="10145" cy="22485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矩形 263"/>
          <p:cNvSpPr/>
          <p:nvPr/>
        </p:nvSpPr>
        <p:spPr>
          <a:xfrm>
            <a:off x="1897324" y="2558798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存取帳密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1614226" y="3364845"/>
            <a:ext cx="1503617" cy="282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存取使用者資料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66" name="直線接點 265"/>
          <p:cNvCxnSpPr/>
          <p:nvPr/>
        </p:nvCxnSpPr>
        <p:spPr>
          <a:xfrm>
            <a:off x="2842276" y="1062082"/>
            <a:ext cx="0" cy="22173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矩形 283"/>
          <p:cNvSpPr/>
          <p:nvPr/>
        </p:nvSpPr>
        <p:spPr>
          <a:xfrm>
            <a:off x="2891017" y="2549806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介面顏色設計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5" name="矩形 284"/>
          <p:cNvSpPr/>
          <p:nvPr/>
        </p:nvSpPr>
        <p:spPr>
          <a:xfrm>
            <a:off x="2999221" y="3368181"/>
            <a:ext cx="1200970" cy="513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文字排版與</a:t>
            </a:r>
            <a:endParaRPr lang="en-US" altLang="zh-TW" sz="1200" spc="-2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88" name="直線接點 287"/>
          <p:cNvCxnSpPr/>
          <p:nvPr/>
        </p:nvCxnSpPr>
        <p:spPr>
          <a:xfrm>
            <a:off x="4021699" y="1073444"/>
            <a:ext cx="0" cy="220599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102315" y="2573286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介面顏色設計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142750" y="3385403"/>
            <a:ext cx="1200970" cy="513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文字排版與</a:t>
            </a:r>
            <a:endParaRPr lang="en-US" altLang="zh-TW" sz="1200" spc="-2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00" name="直線接點 299"/>
          <p:cNvCxnSpPr/>
          <p:nvPr/>
        </p:nvCxnSpPr>
        <p:spPr>
          <a:xfrm>
            <a:off x="5193262" y="1073444"/>
            <a:ext cx="0" cy="38737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線接點 317"/>
          <p:cNvCxnSpPr/>
          <p:nvPr/>
        </p:nvCxnSpPr>
        <p:spPr>
          <a:xfrm flipV="1">
            <a:off x="6300192" y="2455832"/>
            <a:ext cx="0" cy="24918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202494" y="2519536"/>
            <a:ext cx="1352293" cy="527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日曆顯示設定</a:t>
            </a:r>
          </a:p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與觀看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55240" y="3305620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音樂設定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74905" y="3922983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行程觀看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3773" y="4469961"/>
            <a:ext cx="1503617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行程修改與更新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7573" y="2519595"/>
            <a:ext cx="1049646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行程搜尋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27044" y="3299919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9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介面顏色設定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64622" y="3926691"/>
            <a:ext cx="85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帳號設</a:t>
            </a:r>
            <a:r>
              <a:rPr lang="zh-TW" altLang="en-US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4825" y="4471668"/>
            <a:ext cx="115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人員管理設定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64288" y="4745806"/>
            <a:ext cx="1654940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排序各項資料功能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1" name="直線接點 120"/>
          <p:cNvCxnSpPr/>
          <p:nvPr/>
        </p:nvCxnSpPr>
        <p:spPr>
          <a:xfrm>
            <a:off x="7525803" y="1234780"/>
            <a:ext cx="0" cy="29203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436087" y="2524458"/>
            <a:ext cx="1528624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69850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產品測試、計畫書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904970" y="3627387"/>
            <a:ext cx="746999" cy="27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 marR="194945">
              <a:lnSpc>
                <a:spcPct val="1110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5323" y="4311970"/>
            <a:ext cx="5501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230">
              <a:spcBef>
                <a:spcPts val="185"/>
              </a:spcBef>
              <a:spcAft>
                <a:spcPts val="0"/>
              </a:spcAft>
            </a:pPr>
            <a:r>
              <a:rPr lang="en-US" altLang="zh-TW" sz="1200" spc="-20" dirty="0">
                <a:latin typeface="標楷體" panose="03000509000000000000" pitchFamily="65" charset="-120"/>
                <a:ea typeface="標楷體" panose="03000509000000000000" pitchFamily="65" charset="-120"/>
              </a:rPr>
              <a:t>繪圖</a:t>
            </a:r>
            <a:endParaRPr lang="zh-TW" altLang="zh-TW" sz="1200" spc="-2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10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66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6.23649E-7 L -2.77778E-6 0.096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59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498E-6 L -2.77778E-7 0.099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6.23649E-7 L -1.66667E-6 0.096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498E-6 L -1.66667E-6 0.099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23649E-7 L -3.05556E-6 0.096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84069E-6 L 3.33333E-6 0.09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1186E-6 L 1.94444E-6 0.096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8407E-7 L 0.00035 0.096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8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53504E-6 L -0.00034 0.095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302E-6 L 1.94444E-6 0.1009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1186E-6 L 1.38889E-6 0.0957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388E-6 L 1.38889E-6 0.096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0957E-6 L 0.00052 0.096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8302E-6 L -0.00052 0.09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3174E-6 L 1.38889E-6 0.088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1186E-6 L -8.33333E-7 0.0963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38407E-7 L 0.00035 0.096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53504E-6 L 1.94444E-6 0.098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14912E-6 L -0.00017 0.097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61253E-6 L -2.22222E-6 0.099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6456E-6 L -0.00017 0.0975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18895E-6 L 2.77778E-6 0.094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32541E-6 L -0.00017 0.097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08706E-6 L 3.33333E-6 0.09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16456E-6 L -0.00017 0.097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26212E-7 L -0.0007 0.096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63692E-6 L 2.77778E-6 0.0944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9611E-8 L 2.77778E-6 0.0997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10929E-6 L -3.05556E-6 0.0836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74467E-6 L 3.61111E-6 0.0836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2028E-6 L -0.00035 0.1003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0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51281E-7 L 0.00226 0.0938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8895E-6 L 0.00052 0.0947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32541E-6 L -0.00122 0.0997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5.21766E-7 L -0.00017 0.0972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76011E-6 L -0.00069 0.0960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98E-8 L -1.94444E-6 0.0910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23649E-7 L 1.11111E-6 0.0963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498E-6 L 1.11111E-6 0.1657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7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1402E-6 L 2.77778E-7 0.23619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9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8638E-6 L -0.00017 0.0972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2473E-6 L -1.66667E-6 0.16518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1402E-6 L 2.77778E-6 0.2361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9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9941 L -2.77778E-7 0.16147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8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991 L -2.22222E-6 0.16548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9941 L -1.66667E-6 0.1627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9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447 L 2.77778E-6 0.1605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9787 L -3.05556E-6 0.16579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6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9694 L 3.33333E-6 0.16301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9633 L 0.00035 0.1519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9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9571 L -0.00035 0.16764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0095 L 1.94444E-6 0.1836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7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9633 L 1.38889E-6 0.15252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633 L 0.00052 0.1670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2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9539 L -0.00052 0.18369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5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883 L 1.38889E-6 0.2003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8366 L -3.05556E-6 0.19574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8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9602 L -0.00069 0.14912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5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447 L 2.77778E-6 0.16332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7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9972 L 2.77778E-6 0.18401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9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478 L 0.00173 0.14881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8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9386 L 0.00121 0.16425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52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10034 L 0.00121 0.18277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10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8367 L 3.61111E-6 0.1985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9633 L 0.00035 0.19481 " pathEditMode="relative" rAng="0" ptsTypes="AA">
                                      <p:cBhvr>
                                        <p:cTn id="2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9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9848 L 1.94444E-6 0.23742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7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601 L -0.0007 0.19049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3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9108 L -1.94444E-6 0.23341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0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6" grpId="0" animBg="1"/>
      <p:bldP spid="26" grpId="1" animBg="1"/>
      <p:bldP spid="28" grpId="0" animBg="1"/>
      <p:bldP spid="29" grpId="0" animBg="1"/>
      <p:bldP spid="29" grpId="1" animBg="1"/>
      <p:bldP spid="31" grpId="0" animBg="1"/>
      <p:bldP spid="32" grpId="0" animBg="1"/>
      <p:bldP spid="32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1" grpId="0" animBg="1"/>
      <p:bldP spid="41" grpId="1" animBg="1"/>
      <p:bldP spid="56" grpId="0" animBg="1"/>
      <p:bldP spid="56" grpId="1" animBg="1"/>
      <p:bldP spid="57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139" grpId="0"/>
      <p:bldP spid="140" grpId="0"/>
      <p:bldP spid="141" grpId="0"/>
      <p:bldP spid="142" grpId="0"/>
      <p:bldP spid="143" grpId="0"/>
      <p:bldP spid="144" grpId="0"/>
      <p:bldP spid="248" grpId="0"/>
      <p:bldP spid="249" grpId="0"/>
      <p:bldP spid="250" grpId="0"/>
      <p:bldP spid="264" grpId="0"/>
      <p:bldP spid="265" grpId="0"/>
      <p:bldP spid="284" grpId="0"/>
      <p:bldP spid="285" grpId="0"/>
      <p:bldP spid="294" grpId="0"/>
      <p:bldP spid="295" grpId="0"/>
      <p:bldP spid="3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72" grpId="0"/>
      <p:bldP spid="74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分工項目表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00161" y="396668"/>
            <a:ext cx="184731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75228"/>
              </p:ext>
            </p:extLst>
          </p:nvPr>
        </p:nvGraphicFramePr>
        <p:xfrm>
          <a:off x="2346309" y="194692"/>
          <a:ext cx="6264696" cy="433431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90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22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00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99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編號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名稱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參與人員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參與期間</a:t>
                      </a:r>
                      <a:endParaRPr lang="zh-TW" altLang="zh-TW" sz="1200" b="1" kern="12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參與人數</a:t>
                      </a:r>
                      <a:endParaRPr lang="zh-TW" altLang="zh-TW" sz="1200" b="1" kern="12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工時(人/ 天)</a:t>
                      </a:r>
                      <a:endParaRPr lang="zh-TW" altLang="zh-TW" sz="1200" b="1" kern="12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4904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登入畫面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楊軒宇、張鈞棠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1.1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帳密輸入區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楊軒宇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1.2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驗證碼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楊軒宇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21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1.3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介面顏</a:t>
                      </a: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色及整體設計</a:t>
                      </a:r>
                      <a:r>
                        <a:rPr lang="zh-TW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張鈞棠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4/13~5/4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21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資料庫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楊軒宇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、鄭紹</a:t>
                      </a: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2.1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存取帳</a:t>
                      </a:r>
                      <a:r>
                        <a:rPr lang="en-US" sz="1200" spc="-6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2.2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存取使用者資</a:t>
                      </a:r>
                      <a:r>
                        <a:rPr lang="en-US" sz="1200" spc="-6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料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鄭紹雄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管理者主畫面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張</a:t>
                      </a: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鈞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棠、楊軒宇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3.1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介面顏色設計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張鈞棠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3.2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文字排版與功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能設定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使用者主畫面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張</a:t>
                      </a: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鈞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棠、楊軒宇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4.1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介面顏色設計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4.2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文字排版與功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能設定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4/13</a:t>
                      </a:r>
                      <a:r>
                        <a:rPr lang="en-US" sz="1200" b="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~5/4</a:t>
                      </a:r>
                      <a:endParaRPr lang="zh-TW" sz="1200" b="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21</a:t>
                      </a:r>
                      <a:r>
                        <a:rPr lang="en-US" sz="12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天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功能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鄭紹雄、張鈞棠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5.1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日曆顯示設定與觀看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張鈞棠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5.2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音樂設定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張鈞棠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5.3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行程觀看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5.4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行程修改與更新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5.5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行程搜尋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5.6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介面顏色設定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張鈞棠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b="1" kern="1200" spc="-15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b="1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b="1" kern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b="1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4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分工項目表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00161" y="396668"/>
            <a:ext cx="184731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546017"/>
              </p:ext>
            </p:extLst>
          </p:nvPr>
        </p:nvGraphicFramePr>
        <p:xfrm>
          <a:off x="1443040" y="1252280"/>
          <a:ext cx="6584013" cy="21281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08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9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25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98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25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81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編號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名稱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參與人員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參與期間</a:t>
                      </a:r>
                      <a:endParaRPr lang="zh-TW" altLang="zh-TW" sz="1200" kern="1200" spc="-2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參與人數</a:t>
                      </a:r>
                      <a:endParaRPr lang="zh-TW" altLang="zh-TW" sz="1200" kern="1200" spc="-2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工時(人/ 天)</a:t>
                      </a:r>
                      <a:endParaRPr lang="zh-TW" altLang="zh-TW" sz="1200" kern="1200" spc="-2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5.7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帳號設</a:t>
                      </a:r>
                      <a:r>
                        <a:rPr lang="zh-TW" alt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定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5.8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人員管理設定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5.9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94945" algn="l" defTabSz="914400" rtl="0" eaLnBrk="1" latinLnBrk="0" hangingPunct="1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排序各項資料功能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鄭紹雄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kern="12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5/4~6/1</a:t>
                      </a:r>
                      <a:endParaRPr lang="zh-TW" altLang="zh-TW" sz="1200" b="0" kern="1200" spc="-15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en-US" altLang="zh-TW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8</a:t>
                      </a:r>
                      <a:r>
                        <a:rPr lang="en-US" sz="1200" kern="12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6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報告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許新源、賴俊</a:t>
                      </a: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霖、曾家豪、林</a:t>
                      </a:r>
                    </a:p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晉廷、鄭穎謙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4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6.1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69850" algn="l" defTabSz="914400" rtl="0" eaLnBrk="1" latinLnBrk="0" hangingPunct="1">
                        <a:lnSpc>
                          <a:spcPct val="111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產品測試、計畫書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許新源、賴俊霖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2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14 天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6.2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簡報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曾家豪、林晉廷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5197"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6.3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繪圖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鄭穎謙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3/30~4/13</a:t>
                      </a:r>
                      <a:endParaRPr lang="zh-TW" sz="1200" b="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 人</a:t>
                      </a:r>
                      <a:endParaRPr lang="zh-TW" sz="1200" kern="1200" spc="-2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 defTabSz="914400" rtl="0" eaLnBrk="1" latinLnBrk="0" hangingPunct="1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14 天</a:t>
                      </a:r>
                      <a:endParaRPr lang="zh-TW" sz="1200" kern="1200" spc="-2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E54B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186990" y="812654"/>
            <a:ext cx="18473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3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ea typeface="微软雅黑" pitchFamily="34" charset="-122"/>
              </a:rPr>
              <a:t>專案規劃</a:t>
            </a:r>
            <a:endParaRPr lang="zh-CN" altLang="en-US" sz="24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512956" y="2176810"/>
            <a:ext cx="331152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</a:rPr>
              <a:t>資源</a:t>
            </a:r>
            <a:r>
              <a:rPr lang="zh-TW" altLang="en-US" sz="1200" dirty="0">
                <a:solidFill>
                  <a:schemeClr val="bg2"/>
                </a:solidFill>
              </a:rPr>
              <a:t>需求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開發環境與工具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角色與責任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人力工作配置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知識技能與教育訓練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生命週期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預算與時程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預算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        時程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定期會議與旅程碑</a:t>
            </a:r>
            <a:endParaRPr lang="en-US" altLang="zh-TW" sz="1200" dirty="0">
              <a:solidFill>
                <a:schemeClr val="bg2"/>
              </a:solidFill>
            </a:endParaRPr>
          </a:p>
          <a:p>
            <a:pPr>
              <a:buFont typeface="Arial" charset="0"/>
              <a:buNone/>
            </a:pPr>
            <a:r>
              <a:rPr lang="zh-TW" altLang="en-US" sz="1200" dirty="0">
                <a:solidFill>
                  <a:schemeClr val="bg2"/>
                </a:solidFill>
              </a:rPr>
              <a:t>矯正措施</a:t>
            </a:r>
            <a:r>
              <a:rPr lang="zh-TW" altLang="en-US" sz="1200" dirty="0" smtClean="0">
                <a:solidFill>
                  <a:schemeClr val="bg2"/>
                </a:solidFill>
              </a:rPr>
              <a:t>準則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4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919485" y="1361292"/>
            <a:ext cx="1206500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91419" y="1304926"/>
            <a:ext cx="122555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zh-CN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950075" y="2667000"/>
            <a:ext cx="1230313" cy="1206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297113" y="3336925"/>
            <a:ext cx="1863725" cy="122396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89" name="Group 17"/>
          <p:cNvGrpSpPr/>
          <p:nvPr/>
        </p:nvGrpSpPr>
        <p:grpSpPr bwMode="auto">
          <a:xfrm>
            <a:off x="7385050" y="3041650"/>
            <a:ext cx="357188" cy="460375"/>
            <a:chOff x="0" y="0"/>
            <a:chExt cx="225" cy="290"/>
          </a:xfrm>
        </p:grpSpPr>
        <p:sp>
          <p:nvSpPr>
            <p:cNvPr id="28690" name="Freeform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5" name="Group 23"/>
          <p:cNvGrpSpPr/>
          <p:nvPr/>
        </p:nvGrpSpPr>
        <p:grpSpPr bwMode="auto">
          <a:xfrm>
            <a:off x="6661150" y="1687513"/>
            <a:ext cx="442913" cy="442912"/>
            <a:chOff x="0" y="0"/>
            <a:chExt cx="279" cy="279"/>
          </a:xfrm>
        </p:grpSpPr>
        <p:sp>
          <p:nvSpPr>
            <p:cNvPr id="28696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1" name="Group 29"/>
          <p:cNvGrpSpPr/>
          <p:nvPr/>
        </p:nvGrpSpPr>
        <p:grpSpPr bwMode="auto">
          <a:xfrm>
            <a:off x="3319535" y="1764517"/>
            <a:ext cx="406400" cy="400050"/>
            <a:chOff x="0" y="0"/>
            <a:chExt cx="256" cy="252"/>
          </a:xfrm>
        </p:grpSpPr>
        <p:sp>
          <p:nvSpPr>
            <p:cNvPr id="28702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資源需求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06" y="3527262"/>
            <a:ext cx="3851920" cy="9052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90" y="2093199"/>
            <a:ext cx="1946884" cy="10951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5" y="2638975"/>
            <a:ext cx="1637928" cy="163792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7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角色與責任</a:t>
            </a:r>
            <a:endParaRPr lang="en-US" altLang="zh-CN" sz="1600" b="1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0860"/>
              </p:ext>
            </p:extLst>
          </p:nvPr>
        </p:nvGraphicFramePr>
        <p:xfrm>
          <a:off x="1487956" y="1294061"/>
          <a:ext cx="6168087" cy="29295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54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05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2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7942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姓名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擔任工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作角色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責任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鄭紹雄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經理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規劃專案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、分配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工作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6188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楊軒宇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程式開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發組長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開發程式與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架構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開發組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開發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許新源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開發組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測試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、撰寫計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畫書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賴俊霖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開發組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測試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、撰寫計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畫書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曾家豪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報告組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製作</a:t>
                      </a:r>
                      <a:r>
                        <a:rPr lang="en-US" sz="1200" spc="-3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PPT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林晉廷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報告組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上台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報告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鄭穎謙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繪製組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繪製架構圖</a:t>
                      </a: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流程圖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15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44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人力工作配置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97855"/>
              </p:ext>
            </p:extLst>
          </p:nvPr>
        </p:nvGraphicFramePr>
        <p:xfrm>
          <a:off x="1907704" y="1058788"/>
          <a:ext cx="6048672" cy="32403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21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</a:t>
                      </a:r>
                      <a:r>
                        <a:rPr lang="en-US" sz="12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職稱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6385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人員</a:t>
                      </a:r>
                      <a:r>
                        <a:rPr lang="en-US" sz="12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姓名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</a:t>
                      </a:r>
                      <a:r>
                        <a:rPr lang="en-US" sz="12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經理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鄭紹雄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254">
                <a:tc>
                  <a:txBody>
                    <a:bodyPr/>
                    <a:lstStyle/>
                    <a:p>
                      <a:pPr marL="28003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程式開</a:t>
                      </a: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發人員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楊軒宇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程式開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發人員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張鈞棠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4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程式測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試人員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賴俊霖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5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程式測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試人員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許新源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簡報製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作人員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曾家豪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7350">
                <a:tc>
                  <a:txBody>
                    <a:bodyPr/>
                    <a:lstStyle/>
                    <a:p>
                      <a:pPr marL="28003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7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報告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林晉廷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3814">
                <a:tc>
                  <a:txBody>
                    <a:bodyPr/>
                    <a:lstStyle/>
                    <a:p>
                      <a:pPr marL="28003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6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8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540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繪圖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人員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4005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鄭穎謙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16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66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知識技能教育訓練</a:t>
            </a:r>
            <a:endParaRPr lang="en-US" altLang="zh-CN" sz="1600" b="1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70837"/>
              </p:ext>
            </p:extLst>
          </p:nvPr>
        </p:nvGraphicFramePr>
        <p:xfrm>
          <a:off x="712054" y="1130796"/>
          <a:ext cx="7027331" cy="28803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39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46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8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74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2141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3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姓名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所需知</a:t>
                      </a:r>
                      <a:r>
                        <a:rPr lang="en-US" sz="14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識技能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是否</a:t>
                      </a: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具備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教育訓練方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式與時程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鄭紹雄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Java</a:t>
                      </a:r>
                      <a:r>
                        <a:rPr lang="zh-TW" sz="14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</a:t>
                      </a:r>
                      <a:r>
                        <a:rPr lang="zh-TW" sz="14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軟體工程、</a:t>
                      </a:r>
                      <a:r>
                        <a:rPr lang="zh-TW" sz="14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系統</a:t>
                      </a:r>
                      <a:r>
                        <a:rPr lang="zh-TW" sz="14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分析</a:t>
                      </a: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楊軒宇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Java、</a:t>
                      </a: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張鈞棠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Java、</a:t>
                      </a: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0419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許新源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Java、</a:t>
                      </a: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賴俊霖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Java、</a:t>
                      </a:r>
                      <a:r>
                        <a:rPr lang="en-US" sz="14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曾家豪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程式設計</a:t>
                      </a:r>
                      <a:r>
                        <a:rPr lang="en-US" sz="14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783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林晉廷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程式設計</a:t>
                      </a:r>
                      <a:r>
                        <a:rPr lang="en-US" sz="14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755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鄭穎謙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系統分析</a:t>
                      </a:r>
                      <a:r>
                        <a:rPr lang="en-US" sz="14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、軟體</a:t>
                      </a:r>
                      <a:r>
                        <a:rPr lang="en-US" sz="14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工程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Yes</a:t>
                      </a:r>
                      <a:endParaRPr lang="zh-TW" sz="14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400" spc="-7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上課</a:t>
                      </a:r>
                      <a:r>
                        <a:rPr lang="en-US" sz="1400" spc="-8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，每週</a:t>
                      </a:r>
                      <a:r>
                        <a:rPr lang="en-US" sz="14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</a:t>
                      </a:r>
                      <a:r>
                        <a:rPr lang="en-US" sz="14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400" spc="-8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小時</a:t>
                      </a:r>
                      <a:endParaRPr lang="zh-TW" sz="14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17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6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生命週期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橢圓 53">
            <a:extLst>
              <a:ext uri="{FF2B5EF4-FFF2-40B4-BE49-F238E27FC236}">
                <a16:creationId xmlns="" xmlns:a16="http://schemas.microsoft.com/office/drawing/2014/main" id="{92F6064E-E7A0-4201-9D15-8A9F7E8541A4}"/>
              </a:ext>
            </a:extLst>
          </p:cNvPr>
          <p:cNvSpPr/>
          <p:nvPr/>
        </p:nvSpPr>
        <p:spPr>
          <a:xfrm>
            <a:off x="4139197" y="296095"/>
            <a:ext cx="1206447" cy="5308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初始</a:t>
            </a:r>
          </a:p>
        </p:txBody>
      </p:sp>
      <p:sp>
        <p:nvSpPr>
          <p:cNvPr id="55" name="橢圓 54">
            <a:extLst>
              <a:ext uri="{FF2B5EF4-FFF2-40B4-BE49-F238E27FC236}">
                <a16:creationId xmlns="" xmlns:a16="http://schemas.microsoft.com/office/drawing/2014/main" id="{B76E9518-8F9C-4864-A742-A2045F2F114C}"/>
              </a:ext>
            </a:extLst>
          </p:cNvPr>
          <p:cNvSpPr/>
          <p:nvPr/>
        </p:nvSpPr>
        <p:spPr>
          <a:xfrm>
            <a:off x="1767834" y="2571750"/>
            <a:ext cx="1304186" cy="573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56" name="橢圓 55">
            <a:extLst>
              <a:ext uri="{FF2B5EF4-FFF2-40B4-BE49-F238E27FC236}">
                <a16:creationId xmlns="" xmlns:a16="http://schemas.microsoft.com/office/drawing/2014/main" id="{B65FD978-8BC5-4804-8FBD-10B00B18F47F}"/>
              </a:ext>
            </a:extLst>
          </p:cNvPr>
          <p:cNvSpPr/>
          <p:nvPr/>
        </p:nvSpPr>
        <p:spPr>
          <a:xfrm>
            <a:off x="6479924" y="2583546"/>
            <a:ext cx="1250562" cy="5502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執行</a:t>
            </a:r>
          </a:p>
        </p:txBody>
      </p:sp>
      <p:sp>
        <p:nvSpPr>
          <p:cNvPr id="57" name="橢圓 56">
            <a:extLst>
              <a:ext uri="{FF2B5EF4-FFF2-40B4-BE49-F238E27FC236}">
                <a16:creationId xmlns="" xmlns:a16="http://schemas.microsoft.com/office/drawing/2014/main" id="{4E9FF830-C860-4F03-9320-F9E83DED5612}"/>
              </a:ext>
            </a:extLst>
          </p:cNvPr>
          <p:cNvSpPr/>
          <p:nvPr/>
        </p:nvSpPr>
        <p:spPr>
          <a:xfrm>
            <a:off x="4181969" y="1511167"/>
            <a:ext cx="1184404" cy="5211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計畫</a:t>
            </a:r>
          </a:p>
        </p:txBody>
      </p:sp>
      <p:sp>
        <p:nvSpPr>
          <p:cNvPr id="58" name="橢圓 57">
            <a:extLst>
              <a:ext uri="{FF2B5EF4-FFF2-40B4-BE49-F238E27FC236}">
                <a16:creationId xmlns="" xmlns:a16="http://schemas.microsoft.com/office/drawing/2014/main" id="{96B92A34-55A8-4A5C-86C4-4C0810D39AD2}"/>
              </a:ext>
            </a:extLst>
          </p:cNvPr>
          <p:cNvSpPr/>
          <p:nvPr/>
        </p:nvSpPr>
        <p:spPr>
          <a:xfrm>
            <a:off x="4139197" y="4004737"/>
            <a:ext cx="1292313" cy="5686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結案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="" xmlns:a16="http://schemas.microsoft.com/office/drawing/2014/main" id="{260B2CC3-8CAA-4EC1-B43B-6615032DE52D}"/>
              </a:ext>
            </a:extLst>
          </p:cNvPr>
          <p:cNvSpPr txBox="1"/>
          <p:nvPr/>
        </p:nvSpPr>
        <p:spPr>
          <a:xfrm>
            <a:off x="5384234" y="277988"/>
            <a:ext cx="132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專案規劃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="" xmlns:a16="http://schemas.microsoft.com/office/drawing/2014/main" id="{CDCB42A2-E1F4-4F8B-9E53-49261D4B7FCC}"/>
              </a:ext>
            </a:extLst>
          </p:cNvPr>
          <p:cNvSpPr txBox="1"/>
          <p:nvPr/>
        </p:nvSpPr>
        <p:spPr>
          <a:xfrm>
            <a:off x="6596996" y="304258"/>
            <a:ext cx="2811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以</a:t>
            </a:r>
            <a:r>
              <a:rPr lang="en-US" altLang="zh-TW" sz="1400" dirty="0"/>
              <a:t>WBS</a:t>
            </a:r>
            <a:r>
              <a:rPr lang="zh-TW" altLang="en-US" sz="1400" dirty="0"/>
              <a:t>進行範圍規劃與定義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工作排程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功能評估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專案分工</a:t>
            </a:r>
            <a:endParaRPr lang="en-US" altLang="zh-TW" sz="1400" dirty="0"/>
          </a:p>
          <a:p>
            <a:r>
              <a:rPr lang="en-US" altLang="zh-TW" sz="1400" dirty="0"/>
              <a:t>5.</a:t>
            </a:r>
            <a:r>
              <a:rPr lang="zh-TW" altLang="en-US" sz="1400" dirty="0"/>
              <a:t>時間預估</a:t>
            </a:r>
            <a:endParaRPr lang="en-US" altLang="zh-TW" sz="1400" dirty="0"/>
          </a:p>
          <a:p>
            <a:r>
              <a:rPr lang="en-US" altLang="zh-TW" sz="1400" dirty="0"/>
              <a:t>6.</a:t>
            </a:r>
            <a:r>
              <a:rPr lang="zh-TW" altLang="en-US" sz="1400" dirty="0"/>
              <a:t>資源規劃</a:t>
            </a:r>
            <a:endParaRPr lang="en-US" altLang="zh-TW" sz="1400" dirty="0"/>
          </a:p>
          <a:p>
            <a:r>
              <a:rPr lang="en-US" altLang="zh-TW" sz="1400" dirty="0"/>
              <a:t>7.</a:t>
            </a:r>
            <a:r>
              <a:rPr lang="zh-TW" altLang="en-US" sz="1400" dirty="0"/>
              <a:t>風險規劃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="" xmlns:a16="http://schemas.microsoft.com/office/drawing/2014/main" id="{BEAE86A4-63EA-45F3-A7E3-A47F614AE830}"/>
              </a:ext>
            </a:extLst>
          </p:cNvPr>
          <p:cNvSpPr txBox="1"/>
          <p:nvPr/>
        </p:nvSpPr>
        <p:spPr>
          <a:xfrm>
            <a:off x="7836053" y="2443108"/>
            <a:ext cx="1383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團隊開發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功能驗證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系統測試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完成任務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="" xmlns:a16="http://schemas.microsoft.com/office/drawing/2014/main" id="{FE17A45A-388E-4EC2-8B78-6FE448BF2ED9}"/>
              </a:ext>
            </a:extLst>
          </p:cNvPr>
          <p:cNvSpPr txBox="1"/>
          <p:nvPr/>
        </p:nvSpPr>
        <p:spPr>
          <a:xfrm>
            <a:off x="3374189" y="962494"/>
            <a:ext cx="128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專案初始計畫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="" xmlns:a16="http://schemas.microsoft.com/office/drawing/2014/main" id="{00B404EC-71EC-4C49-BA68-DB998F116D9C}"/>
              </a:ext>
            </a:extLst>
          </p:cNvPr>
          <p:cNvSpPr txBox="1"/>
          <p:nvPr/>
        </p:nvSpPr>
        <p:spPr>
          <a:xfrm>
            <a:off x="5735588" y="2007489"/>
            <a:ext cx="1751685" cy="30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WBS</a:t>
            </a:r>
            <a:r>
              <a:rPr lang="zh-TW" altLang="en-US" sz="1400" dirty="0"/>
              <a:t>與計畫報告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="" xmlns:a16="http://schemas.microsoft.com/office/drawing/2014/main" id="{BB7DC134-7725-4BF1-B8A4-EFD1E4702D0E}"/>
              </a:ext>
            </a:extLst>
          </p:cNvPr>
          <p:cNvSpPr txBox="1"/>
          <p:nvPr/>
        </p:nvSpPr>
        <p:spPr>
          <a:xfrm>
            <a:off x="2175262" y="1970073"/>
            <a:ext cx="128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專案執行計畫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="" xmlns:a16="http://schemas.microsoft.com/office/drawing/2014/main" id="{E4ECE6F7-E7E4-4BF1-9E21-31D0F92BF055}"/>
              </a:ext>
            </a:extLst>
          </p:cNvPr>
          <p:cNvSpPr txBox="1"/>
          <p:nvPr/>
        </p:nvSpPr>
        <p:spPr>
          <a:xfrm>
            <a:off x="429583" y="2623328"/>
            <a:ext cx="13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進度審查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里程碑審查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="" xmlns:a16="http://schemas.microsoft.com/office/drawing/2014/main" id="{D6FF28A0-3CFF-48F0-8726-130E1B61E79B}"/>
              </a:ext>
            </a:extLst>
          </p:cNvPr>
          <p:cNvSpPr txBox="1"/>
          <p:nvPr/>
        </p:nvSpPr>
        <p:spPr>
          <a:xfrm>
            <a:off x="3993726" y="2989089"/>
            <a:ext cx="1702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進度與里程碑報告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="" xmlns:a16="http://schemas.microsoft.com/office/drawing/2014/main" id="{1DCA2931-4603-4771-AA0D-13AA5582C765}"/>
              </a:ext>
            </a:extLst>
          </p:cNvPr>
          <p:cNvSpPr txBox="1"/>
          <p:nvPr/>
        </p:nvSpPr>
        <p:spPr>
          <a:xfrm>
            <a:off x="7381796" y="419011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結案報告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="" xmlns:a16="http://schemas.microsoft.com/office/drawing/2014/main" id="{FEBFD3A0-F355-4370-B537-6E2326A6486C}"/>
              </a:ext>
            </a:extLst>
          </p:cNvPr>
          <p:cNvSpPr txBox="1"/>
          <p:nvPr/>
        </p:nvSpPr>
        <p:spPr>
          <a:xfrm>
            <a:off x="2265523" y="3866948"/>
            <a:ext cx="1313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資料統整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製作簡報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完成計劃書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模擬發布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="" xmlns:a16="http://schemas.microsoft.com/office/drawing/2014/main" id="{65F468FD-FB6C-4A29-B8B3-B9C570327B29}"/>
              </a:ext>
            </a:extLst>
          </p:cNvPr>
          <p:cNvSpPr txBox="1"/>
          <p:nvPr/>
        </p:nvSpPr>
        <p:spPr>
          <a:xfrm>
            <a:off x="4120970" y="2312930"/>
            <a:ext cx="130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後續處理項目</a:t>
            </a:r>
          </a:p>
        </p:txBody>
      </p:sp>
      <p:cxnSp>
        <p:nvCxnSpPr>
          <p:cNvPr id="809" name="直線箭頭接點 808"/>
          <p:cNvCxnSpPr>
            <a:stCxn id="54" idx="4"/>
            <a:endCxn id="57" idx="0"/>
          </p:cNvCxnSpPr>
          <p:nvPr/>
        </p:nvCxnSpPr>
        <p:spPr>
          <a:xfrm>
            <a:off x="4742421" y="826931"/>
            <a:ext cx="31750" cy="6842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直線箭頭接點 811"/>
          <p:cNvCxnSpPr>
            <a:stCxn id="57" idx="3"/>
            <a:endCxn id="55" idx="7"/>
          </p:cNvCxnSpPr>
          <p:nvPr/>
        </p:nvCxnSpPr>
        <p:spPr>
          <a:xfrm flipH="1">
            <a:off x="2881026" y="1955985"/>
            <a:ext cx="1474395" cy="6998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直線箭頭接點 813"/>
          <p:cNvCxnSpPr>
            <a:stCxn id="57" idx="5"/>
            <a:endCxn id="56" idx="1"/>
          </p:cNvCxnSpPr>
          <p:nvPr/>
        </p:nvCxnSpPr>
        <p:spPr>
          <a:xfrm>
            <a:off x="5192921" y="1955985"/>
            <a:ext cx="1470144" cy="70814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直線箭頭接點 817"/>
          <p:cNvCxnSpPr>
            <a:stCxn id="55" idx="7"/>
          </p:cNvCxnSpPr>
          <p:nvPr/>
        </p:nvCxnSpPr>
        <p:spPr>
          <a:xfrm>
            <a:off x="2881026" y="2655787"/>
            <a:ext cx="3595539" cy="834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直線箭頭接點 819"/>
          <p:cNvCxnSpPr>
            <a:stCxn id="56" idx="2"/>
          </p:cNvCxnSpPr>
          <p:nvPr/>
        </p:nvCxnSpPr>
        <p:spPr>
          <a:xfrm flipH="1" flipV="1">
            <a:off x="3072021" y="2858669"/>
            <a:ext cx="3407903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直線箭頭接點 822"/>
          <p:cNvCxnSpPr>
            <a:stCxn id="55" idx="4"/>
            <a:endCxn id="58" idx="1"/>
          </p:cNvCxnSpPr>
          <p:nvPr/>
        </p:nvCxnSpPr>
        <p:spPr>
          <a:xfrm>
            <a:off x="2419927" y="3145591"/>
            <a:ext cx="1908525" cy="94241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線箭頭接點 824"/>
          <p:cNvCxnSpPr>
            <a:stCxn id="58" idx="6"/>
          </p:cNvCxnSpPr>
          <p:nvPr/>
        </p:nvCxnSpPr>
        <p:spPr>
          <a:xfrm flipV="1">
            <a:off x="5431510" y="4289045"/>
            <a:ext cx="1673695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18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8811" y="266700"/>
            <a:ext cx="826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目錄</a:t>
            </a:r>
            <a:endParaRPr lang="zh-CN" altLang="en-US" sz="24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935474" y="1195865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396632" y="2022137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TW" altLang="zh-TW" sz="1000" b="1" dirty="0">
                <a:solidFill>
                  <a:srgbClr val="C09CC2"/>
                </a:solidFill>
                <a:ea typeface="微软雅黑" pitchFamily="34" charset="-122"/>
              </a:rPr>
              <a:t>修訂版本記錄</a:t>
            </a:r>
            <a:endParaRPr lang="zh-CN" altLang="en-US" sz="1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08966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420343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919282" y="3579068"/>
            <a:ext cx="195537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594D7B"/>
                </a:solidFill>
                <a:ea typeface="微软雅黑" pitchFamily="34" charset="-122"/>
              </a:rPr>
              <a:t>簡介</a:t>
            </a:r>
            <a:endParaRPr lang="zh-CN" altLang="en-US" sz="10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34096" y="3534398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3833115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4385904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E54B81"/>
                </a:solidFill>
                <a:ea typeface="微软雅黑" pitchFamily="34" charset="-122"/>
              </a:rPr>
              <a:t>分工結構</a:t>
            </a:r>
            <a:endParaRPr lang="zh-CN" altLang="en-US" sz="1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4357281" y="2180595"/>
            <a:ext cx="19736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TW" sz="1000" dirty="0">
                <a:solidFill>
                  <a:schemeClr val="bg2"/>
                </a:solidFill>
                <a:latin typeface="+mn-lt"/>
              </a:rPr>
              <a:t>USE CASE</a:t>
            </a:r>
            <a:r>
              <a:rPr lang="zh-TW" altLang="en-US" sz="1000" smtClean="0">
                <a:solidFill>
                  <a:schemeClr val="bg2"/>
                </a:solidFill>
                <a:latin typeface="+mn-lt"/>
              </a:rPr>
              <a:t>圖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分工結構表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分工項目表</a:t>
            </a:r>
            <a:endParaRPr lang="zh-CN" altLang="en-US" sz="1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3419611" y="1967542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5414665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5857143" y="3180113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9DD53E"/>
                </a:solidFill>
                <a:ea typeface="微软雅黑" pitchFamily="34" charset="-122"/>
              </a:rPr>
              <a:t>專案規劃</a:t>
            </a:r>
            <a:endParaRPr lang="zh-CN" altLang="en-US" sz="10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5857143" y="3349566"/>
            <a:ext cx="197364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資源需求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開發環境與工具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角色與責任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人力工作配置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知識技能與教育訓練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生命週期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預算與時程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預算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        時程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定期會議與旅程碑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矯正措施準則</a:t>
            </a:r>
            <a:endParaRPr lang="zh-CN" altLang="en-US" sz="1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098960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72" name="组合 41"/>
          <p:cNvGrpSpPr/>
          <p:nvPr/>
        </p:nvGrpSpPr>
        <p:grpSpPr>
          <a:xfrm rot="10800000">
            <a:off x="7319877" y="1195865"/>
            <a:ext cx="504055" cy="3949144"/>
            <a:chOff x="1775252" y="-4344780"/>
            <a:chExt cx="1045160" cy="8188584"/>
          </a:xfrm>
        </p:grpSpPr>
        <p:grpSp>
          <p:nvGrpSpPr>
            <p:cNvPr id="7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7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30"/>
          <p:cNvSpPr>
            <a:spLocks noChangeArrowheads="1"/>
          </p:cNvSpPr>
          <p:nvPr/>
        </p:nvSpPr>
        <p:spPr bwMode="auto">
          <a:xfrm>
            <a:off x="7840074" y="2007272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b="1" dirty="0" smtClean="0">
                <a:solidFill>
                  <a:srgbClr val="FFC000"/>
                </a:solidFill>
                <a:ea typeface="微软雅黑" pitchFamily="34" charset="-122"/>
              </a:rPr>
              <a:t>專案風險</a:t>
            </a:r>
            <a:endParaRPr lang="zh-CN" altLang="en-US" sz="1000" b="1" dirty="0">
              <a:solidFill>
                <a:srgbClr val="FFC000"/>
              </a:solidFill>
              <a:ea typeface="微软雅黑" pitchFamily="34" charset="-122"/>
            </a:endParaRPr>
          </a:p>
        </p:txBody>
      </p:sp>
      <p:sp>
        <p:nvSpPr>
          <p:cNvPr id="86" name="Rectangle 30"/>
          <p:cNvSpPr>
            <a:spLocks noChangeArrowheads="1"/>
          </p:cNvSpPr>
          <p:nvPr/>
        </p:nvSpPr>
        <p:spPr bwMode="auto">
          <a:xfrm>
            <a:off x="6906373" y="1970638"/>
            <a:ext cx="48301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FFC000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3200" dirty="0">
              <a:ln w="6350">
                <a:solidFill>
                  <a:srgbClr val="FFC000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02" name="Rectangle 31"/>
          <p:cNvSpPr>
            <a:spLocks noChangeArrowheads="1"/>
          </p:cNvSpPr>
          <p:nvPr/>
        </p:nvSpPr>
        <p:spPr bwMode="auto">
          <a:xfrm>
            <a:off x="2895837" y="3757771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目的</a:t>
            </a:r>
            <a:endParaRPr lang="en-US" altLang="zh-TW" sz="10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000" dirty="0" smtClean="0">
                <a:solidFill>
                  <a:schemeClr val="bg2"/>
                </a:solidFill>
                <a:latin typeface="+mn-lt"/>
              </a:rPr>
              <a:t>功能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預算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56496"/>
              </p:ext>
            </p:extLst>
          </p:nvPr>
        </p:nvGraphicFramePr>
        <p:xfrm>
          <a:off x="1117018" y="1634852"/>
          <a:ext cx="7236972" cy="231812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085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42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68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172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6598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項目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數量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價格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備註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6103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500" spc="-2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人力</a:t>
                      </a:r>
                      <a:r>
                        <a:rPr lang="en-US" sz="15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成本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8</a:t>
                      </a:r>
                      <a:r>
                        <a:rPr lang="en-US" sz="1500" spc="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5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500" spc="-9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每人每</a:t>
                      </a:r>
                      <a:r>
                        <a:rPr lang="zh-TW" sz="1500" spc="-9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周</a:t>
                      </a:r>
                      <a:r>
                        <a:rPr lang="zh-TW" sz="1500" spc="-4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500" spc="-5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10 </a:t>
                      </a:r>
                      <a:r>
                        <a:rPr lang="zh-TW" sz="1500" spc="-9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5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時</a:t>
                      </a:r>
                      <a:r>
                        <a:rPr lang="zh-TW" sz="15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5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每</a:t>
                      </a:r>
                      <a:r>
                        <a:rPr lang="zh-TW" sz="15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小</a:t>
                      </a:r>
                      <a:r>
                        <a:rPr lang="zh-TW" sz="15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5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500</a:t>
                      </a:r>
                      <a:r>
                        <a:rPr lang="zh-TW" sz="15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5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共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>
                        <a:spcBef>
                          <a:spcPts val="235"/>
                        </a:spcBef>
                        <a:spcAft>
                          <a:spcPts val="0"/>
                        </a:spcAft>
                      </a:pPr>
                      <a:r>
                        <a:rPr lang="en-US" sz="15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15</a:t>
                      </a:r>
                      <a:r>
                        <a:rPr lang="en-US" sz="1500" spc="-3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5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周。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5420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5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總計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n-US" sz="15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600000</a:t>
                      </a:r>
                      <a:r>
                        <a:rPr lang="en-US" sz="1500" spc="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5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新台</a:t>
                      </a:r>
                      <a:r>
                        <a:rPr lang="en-US" sz="15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幣</a:t>
                      </a:r>
                      <a:endParaRPr lang="zh-TW" sz="15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5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19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7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005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時程規劃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31480"/>
              </p:ext>
            </p:extLst>
          </p:nvPr>
        </p:nvGraphicFramePr>
        <p:xfrm>
          <a:off x="2242532" y="626380"/>
          <a:ext cx="5532309" cy="266350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2470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18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77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56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任務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名稱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開始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日期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結束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日期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3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工期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模擬需求</a:t>
                      </a:r>
                      <a:r>
                        <a:rPr lang="en-US" sz="12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、市場</a:t>
                      </a: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調查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2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324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4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14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程式規劃及</a:t>
                      </a:r>
                      <a:r>
                        <a:rPr lang="en-US" sz="1200" spc="-1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架構</a:t>
                      </a: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建立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30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324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4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14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專案計劃書</a:t>
                      </a: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製作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3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30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4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13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324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4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14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7429">
                <a:tc>
                  <a:txBody>
                    <a:bodyPr/>
                    <a:lstStyle/>
                    <a:p>
                      <a:pPr marL="1524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5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行事曆程式第一版</a:t>
                      </a:r>
                      <a:r>
                        <a:rPr lang="en-US" sz="1200" spc="-2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Beta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6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4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13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5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4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3243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4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21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行事曆程式第二版</a:t>
                      </a:r>
                      <a:r>
                        <a:rPr lang="en-US" sz="1200" spc="-2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Beta</a:t>
                      </a:r>
                      <a:r>
                        <a:rPr lang="en-US" sz="1200" spc="-3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6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5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4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4324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4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28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</a:t>
                      </a:r>
                      <a:r>
                        <a:rPr lang="zh-TW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曆正式第一版推出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8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5086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9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7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修正</a:t>
                      </a:r>
                      <a:r>
                        <a:rPr lang="zh-TW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產品錯誤以及測試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8</a:t>
                      </a:r>
                      <a:r>
                        <a:rPr lang="en-US" sz="1200" spc="-1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22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15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5086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9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7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5272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模擬產</a:t>
                      </a:r>
                      <a:r>
                        <a:rPr lang="en-US" sz="1200" spc="-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品發布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15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22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5086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9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7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3899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正式完成產品</a:t>
                      </a:r>
                      <a:r>
                        <a:rPr lang="zh-TW" sz="12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給出驗</a:t>
                      </a:r>
                      <a:r>
                        <a:rPr lang="zh-TW" sz="12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收檔案</a:t>
                      </a: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22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6</a:t>
                      </a:r>
                      <a:r>
                        <a:rPr lang="en-US" sz="1200" spc="-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月</a:t>
                      </a:r>
                      <a:r>
                        <a:rPr lang="en-US" sz="1200" spc="-1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22</a:t>
                      </a:r>
                      <a:r>
                        <a:rPr lang="en-US" sz="1200" spc="-10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19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50863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9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0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20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259918"/>
              </p:ext>
            </p:extLst>
          </p:nvPr>
        </p:nvGraphicFramePr>
        <p:xfrm>
          <a:off x="899592" y="3291041"/>
          <a:ext cx="7348351" cy="15781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9967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  <a:gridCol w="377399"/>
              </a:tblGrid>
              <a:tr h="148802"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 dirty="0">
                          <a:effectLst/>
                        </a:rPr>
                        <a:t>3</a:t>
                      </a:r>
                      <a:r>
                        <a:rPr lang="zh-TW" altLang="en-US" sz="700" u="none" strike="noStrike" dirty="0">
                          <a:effectLst/>
                        </a:rPr>
                        <a:t>月</a:t>
                      </a:r>
                      <a:r>
                        <a:rPr lang="en-US" altLang="zh-TW" sz="700" u="none" strike="noStrike" dirty="0">
                          <a:effectLst/>
                        </a:rPr>
                        <a:t>2</a:t>
                      </a:r>
                      <a:r>
                        <a:rPr lang="zh-TW" altLang="en-US" sz="700" u="none" strike="noStrike" dirty="0">
                          <a:effectLst/>
                        </a:rPr>
                        <a:t>日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 dirty="0">
                          <a:effectLst/>
                        </a:rPr>
                        <a:t>3</a:t>
                      </a:r>
                      <a:r>
                        <a:rPr lang="zh-TW" altLang="en-US" sz="700" u="none" strike="noStrike" dirty="0">
                          <a:effectLst/>
                        </a:rPr>
                        <a:t>月</a:t>
                      </a:r>
                      <a:r>
                        <a:rPr lang="en-US" altLang="zh-TW" sz="700" u="none" strike="noStrike" dirty="0">
                          <a:effectLst/>
                        </a:rPr>
                        <a:t>9</a:t>
                      </a:r>
                      <a:r>
                        <a:rPr lang="zh-TW" altLang="en-US" sz="700" u="none" strike="noStrike" dirty="0">
                          <a:effectLst/>
                        </a:rPr>
                        <a:t>日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16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23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3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30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13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20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27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11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18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8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15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700" u="none" strike="noStrike">
                          <a:effectLst/>
                        </a:rPr>
                        <a:t>6</a:t>
                      </a:r>
                      <a:r>
                        <a:rPr lang="zh-TW" altLang="en-US" sz="700" u="none" strike="noStrike">
                          <a:effectLst/>
                        </a:rPr>
                        <a:t>月</a:t>
                      </a:r>
                      <a:r>
                        <a:rPr lang="en-US" altLang="zh-TW" sz="700" u="none" strike="noStrike">
                          <a:effectLst/>
                        </a:rPr>
                        <a:t>22</a:t>
                      </a:r>
                      <a:r>
                        <a:rPr lang="zh-TW" altLang="en-US" sz="700" u="none" strike="noStrike">
                          <a:effectLst/>
                        </a:rPr>
                        <a:t>日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標楷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模擬需求</a:t>
                      </a:r>
                      <a:r>
                        <a:rPr lang="en-US" sz="700" b="1" spc="-10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、市場</a:t>
                      </a: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調查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程式規劃及</a:t>
                      </a:r>
                      <a:r>
                        <a:rPr lang="en-US" sz="700" b="1" spc="-1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架構</a:t>
                      </a: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建立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solidFill>
                            <a:srgbClr val="17594E"/>
                          </a:solidFill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17594E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10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專案計劃書</a:t>
                      </a: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製作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5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行事曆程式第一版</a:t>
                      </a:r>
                      <a:r>
                        <a:rPr lang="en-US" sz="700" b="1" spc="-2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Beta</a:t>
                      </a:r>
                      <a:r>
                        <a:rPr lang="en-US" sz="700" b="1" spc="-30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700" b="1" spc="-6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45225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5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行事曆程式第二版</a:t>
                      </a:r>
                      <a:r>
                        <a:rPr lang="en-US" sz="700" b="1" spc="-2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Beta</a:t>
                      </a:r>
                      <a:r>
                        <a:rPr lang="en-US" sz="700" b="1" spc="-30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700" b="1" spc="-6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700" b="1" spc="-10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行事</a:t>
                      </a:r>
                      <a:r>
                        <a:rPr lang="zh-TW" sz="700" b="1" spc="-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曆正式第一版推出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700" b="1" spc="-10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修正</a:t>
                      </a:r>
                      <a:r>
                        <a:rPr lang="zh-TW" sz="700" b="1" spc="-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產品錯誤以及測試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700" b="1" spc="-1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模擬產</a:t>
                      </a:r>
                      <a:r>
                        <a:rPr lang="en-US" sz="700" b="1" spc="-5" dirty="0" err="1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品發布</a:t>
                      </a:r>
                      <a:endParaRPr lang="zh-TW" sz="700" b="1" dirty="0"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</a:tr>
              <a:tr h="160518">
                <a:tc>
                  <a:txBody>
                    <a:bodyPr/>
                    <a:lstStyle/>
                    <a:p>
                      <a:pPr marL="1524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700" b="1" spc="-5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正式完成產品</a:t>
                      </a:r>
                      <a:r>
                        <a:rPr lang="zh-TW" sz="700" b="1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700" b="1" spc="-10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給出驗</a:t>
                      </a:r>
                      <a:r>
                        <a:rPr lang="zh-TW" sz="700" b="1" dirty="0"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收檔案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01" marR="5501" marT="5501" marB="0" anchor="ctr">
                    <a:solidFill>
                      <a:srgbClr val="17594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1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定期會議與里程碑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948275"/>
              </p:ext>
            </p:extLst>
          </p:nvPr>
        </p:nvGraphicFramePr>
        <p:xfrm>
          <a:off x="1043608" y="1418828"/>
          <a:ext cx="6715804" cy="208156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2367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26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64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1089">
                <a:tc>
                  <a:txBody>
                    <a:bodyPr/>
                    <a:lstStyle/>
                    <a:p>
                      <a:pPr marL="65405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名稱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日期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備註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122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定期</a:t>
                      </a: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會議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每週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三下午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302">
                <a:tc>
                  <a:txBody>
                    <a:bodyPr/>
                    <a:lstStyle/>
                    <a:p>
                      <a:pPr marL="65405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計畫書完成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2018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/6/9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056">
                <a:tc>
                  <a:txBody>
                    <a:bodyPr/>
                    <a:lstStyle/>
                    <a:p>
                      <a:pPr marL="65405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產品</a:t>
                      </a:r>
                      <a:r>
                        <a:rPr lang="en-US" sz="12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完成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201</a:t>
                      </a:r>
                      <a:r>
                        <a:rPr lang="en-US" sz="12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8/6/10</a:t>
                      </a:r>
                      <a:endParaRPr lang="zh-TW" sz="12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9DD5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21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2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4"/>
          <p:cNvGrpSpPr/>
          <p:nvPr/>
        </p:nvGrpSpPr>
        <p:grpSpPr bwMode="auto">
          <a:xfrm>
            <a:off x="2900363" y="1808163"/>
            <a:ext cx="3343275" cy="2251075"/>
            <a:chOff x="0" y="0"/>
            <a:chExt cx="2724" cy="1835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2" name="Group 6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4343" name="Picture 7" descr="apple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4" name="Rectangle 8" descr="star_stareu_177855_1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103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45" name="Freeform 9"/>
          <p:cNvSpPr/>
          <p:nvPr/>
        </p:nvSpPr>
        <p:spPr bwMode="auto">
          <a:xfrm>
            <a:off x="2590800" y="1644650"/>
            <a:ext cx="231775" cy="2762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11"/>
          <p:cNvSpPr>
            <a:spLocks noEditPoints="1"/>
          </p:cNvSpPr>
          <p:nvPr/>
        </p:nvSpPr>
        <p:spPr bwMode="auto">
          <a:xfrm rot="-178888">
            <a:off x="2554288" y="3429000"/>
            <a:ext cx="304800" cy="304800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48" name="Group 12"/>
          <p:cNvGrpSpPr/>
          <p:nvPr/>
        </p:nvGrpSpPr>
        <p:grpSpPr bwMode="auto">
          <a:xfrm>
            <a:off x="6264275" y="1635125"/>
            <a:ext cx="304800" cy="295275"/>
            <a:chOff x="0" y="0"/>
            <a:chExt cx="191" cy="186"/>
          </a:xfrm>
          <a:solidFill>
            <a:srgbClr val="594D7B"/>
          </a:solidFill>
        </p:grpSpPr>
        <p:sp>
          <p:nvSpPr>
            <p:cNvPr id="14349" name="Freeform 13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29413" y="1690688"/>
            <a:ext cx="19431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組員</a:t>
            </a:r>
            <a:r>
              <a:rPr lang="zh-TW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會議缺席成員超過 </a:t>
            </a:r>
            <a:r>
              <a:rPr lang="en-US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50%</a:t>
            </a:r>
            <a:r>
              <a:rPr lang="zh-TW" altLang="zh-TW" b="1" dirty="0">
                <a:solidFill>
                  <a:srgbClr val="594D7B"/>
                </a:solidFill>
                <a:latin typeface="SimSun" pitchFamily="2" charset="-122"/>
                <a:ea typeface="SimSun" pitchFamily="2" charset="-122"/>
              </a:rPr>
              <a:t>即取消當週會議。 </a:t>
            </a:r>
            <a:endParaRPr lang="zh-CN" altLang="en-US" b="1" dirty="0">
              <a:solidFill>
                <a:srgbClr val="594D7B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107504" y="1690688"/>
            <a:ext cx="2253109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任何</a:t>
            </a:r>
            <a:r>
              <a:rPr lang="zh-TW" altLang="zh-TW" b="1" dirty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產品新功能一旦不符合我們能力範圍</a:t>
            </a:r>
            <a:r>
              <a:rPr lang="zh-TW" altLang="zh-TW" dirty="0">
                <a:solidFill>
                  <a:srgbClr val="C09CC2"/>
                </a:solidFill>
                <a:latin typeface="SimSun" pitchFamily="2" charset="-122"/>
                <a:ea typeface="SimSun" pitchFamily="2" charset="-122"/>
              </a:rPr>
              <a:t>。 </a:t>
            </a:r>
            <a:endParaRPr lang="zh-CN" altLang="en-US" b="1" dirty="0">
              <a:solidFill>
                <a:srgbClr val="C09CC2"/>
              </a:solidFill>
              <a:latin typeface="SimSun" pitchFamily="2" charset="-122"/>
              <a:ea typeface="SimSun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dirty="0">
              <a:solidFill>
                <a:srgbClr val="95C1AD"/>
              </a:solidFill>
              <a:latin typeface="SimSun" pitchFamily="2" charset="-122"/>
              <a:ea typeface="SimSun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21777" y="3361881"/>
            <a:ext cx="1943100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TW" altLang="zh-TW" b="1" dirty="0" smtClean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任何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分工項目會造成專案完成時間預算超出理想時間設定</a:t>
            </a:r>
            <a:r>
              <a:rPr lang="en-US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一學期</a:t>
            </a:r>
            <a:r>
              <a:rPr lang="en-US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)</a:t>
            </a:r>
            <a:r>
              <a:rPr lang="zh-TW" altLang="zh-TW" b="1" dirty="0">
                <a:solidFill>
                  <a:srgbClr val="E54B81"/>
                </a:solidFill>
                <a:latin typeface="SimSun" pitchFamily="2" charset="-122"/>
                <a:ea typeface="SimSun" pitchFamily="2" charset="-122"/>
              </a:rPr>
              <a:t>。 </a:t>
            </a:r>
            <a:endParaRPr lang="zh-CN" altLang="en-US" b="1" dirty="0">
              <a:solidFill>
                <a:srgbClr val="E54B81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9DD53E"/>
                </a:solidFill>
                <a:latin typeface="Microsoft YaHei" pitchFamily="34" charset="-122"/>
                <a:ea typeface="Microsoft YaHei" pitchFamily="34" charset="-122"/>
              </a:rPr>
              <a:t>專案規劃</a:t>
            </a:r>
            <a:endParaRPr lang="en-US" altLang="zh-CN" sz="2400" b="1" dirty="0">
              <a:solidFill>
                <a:srgbClr val="9DD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7" name="Text Box 43"/>
          <p:cNvSpPr txBox="1">
            <a:spLocks noChangeArrowheads="1"/>
          </p:cNvSpPr>
          <p:nvPr/>
        </p:nvSpPr>
        <p:spPr bwMode="auto">
          <a:xfrm>
            <a:off x="826760" y="626377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矯正措施準則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6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6B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6B53E"/>
                  </a:solidFill>
                </a:endParaRPr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F6B53E"/>
                </a:solidFill>
                <a:ea typeface="微软雅黑" pitchFamily="34" charset="-122"/>
              </a:rPr>
              <a:t>專案風險</a:t>
            </a:r>
            <a:endParaRPr lang="zh-CN" altLang="en-US" sz="2000" b="1" dirty="0">
              <a:solidFill>
                <a:srgbClr val="F6B53E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F6B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5400" dirty="0">
              <a:ln>
                <a:solidFill>
                  <a:srgbClr val="F6B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3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6760" y="29724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F6B53E"/>
                </a:solidFill>
                <a:latin typeface="Microsoft YaHei" pitchFamily="34" charset="-122"/>
                <a:ea typeface="Microsoft YaHei" pitchFamily="34" charset="-122"/>
              </a:rPr>
              <a:t>專案風險</a:t>
            </a:r>
            <a:endParaRPr lang="en-US" altLang="zh-CN" sz="2400" b="1" dirty="0">
              <a:solidFill>
                <a:srgbClr val="F6B53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6B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7923"/>
              </p:ext>
            </p:extLst>
          </p:nvPr>
        </p:nvGraphicFramePr>
        <p:xfrm>
          <a:off x="2414927" y="767198"/>
          <a:ext cx="4314145" cy="39228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78665"/>
                <a:gridCol w="1076091"/>
                <a:gridCol w="1076091"/>
                <a:gridCol w="1083298"/>
              </a:tblGrid>
              <a:tr h="377919"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Aft>
                          <a:spcPts val="0"/>
                        </a:spcAft>
                      </a:pPr>
                      <a:r>
                        <a:rPr lang="en-US" sz="1100" spc="-15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風</a:t>
                      </a:r>
                      <a:r>
                        <a:rPr lang="en-US" sz="1100" spc="-10" dirty="0" err="1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險描述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影</a:t>
                      </a:r>
                      <a:r>
                        <a:rPr lang="en-US" sz="11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響項目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風</a:t>
                      </a:r>
                      <a:r>
                        <a:rPr lang="en-US" sz="11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險等級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Aft>
                          <a:spcPts val="0"/>
                        </a:spcAft>
                      </a:pPr>
                      <a:r>
                        <a:rPr lang="en-US" sz="11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風險回應</a:t>
                      </a:r>
                      <a:r>
                        <a:rPr lang="en-US" sz="11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措施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</a:tr>
              <a:tr h="1116766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專案時</a:t>
                      </a:r>
                      <a:r>
                        <a:rPr lang="en-US" sz="1000" spc="-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程落後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時程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en-US" sz="100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R1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對於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較困難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的</a:t>
                      </a:r>
                      <a:r>
                        <a:rPr lang="zh-TW" sz="1000" spc="-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</a:t>
                      </a:r>
                      <a:r>
                        <a:rPr lang="zh-TW" sz="1000" spc="-1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作提前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準備</a:t>
                      </a:r>
                      <a:r>
                        <a:rPr lang="zh-TW" sz="1000" spc="-1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。</a:t>
                      </a:r>
                      <a:r>
                        <a:rPr lang="zh-TW" sz="1000" spc="-2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如果</a:t>
                      </a:r>
                      <a:r>
                        <a:rPr lang="zh-TW" sz="10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已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經發生則</a:t>
                      </a:r>
                      <a:r>
                        <a:rPr lang="zh-TW" sz="10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必要時</a:t>
                      </a:r>
                      <a:r>
                        <a:rPr lang="zh-TW" sz="10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適當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減少</a:t>
                      </a:r>
                      <a:r>
                        <a:rPr lang="zh-TW" sz="10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需要大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量耗時的</a:t>
                      </a:r>
                      <a:r>
                        <a:rPr lang="zh-TW" sz="10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工作。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</a:tr>
              <a:tr h="747600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廠商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超出預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期能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0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力的功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能要求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endParaRPr lang="en-US" sz="1000" spc="-1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000" spc="-1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人力成本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 </a:t>
                      </a:r>
                      <a:endParaRPr lang="en-US" sz="100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endParaRPr lang="en-US" sz="1000" spc="-25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R3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75565" algn="ctr">
                        <a:lnSpc>
                          <a:spcPct val="112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提</a:t>
                      </a:r>
                      <a:r>
                        <a:rPr lang="zh-TW" sz="10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前對不合理的</a:t>
                      </a:r>
                      <a:r>
                        <a:rPr lang="zh-TW" sz="10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要求做出回應</a:t>
                      </a:r>
                      <a:r>
                        <a:rPr lang="zh-TW" sz="1000" spc="-3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000" spc="-4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並</a:t>
                      </a:r>
                      <a:r>
                        <a:rPr lang="zh-TW" sz="10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且不</a:t>
                      </a:r>
                      <a:r>
                        <a:rPr lang="zh-TW" sz="10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隨</a:t>
                      </a:r>
                      <a:r>
                        <a:rPr lang="zh-TW" sz="1000" spc="-5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意答應不</a:t>
                      </a:r>
                      <a:r>
                        <a:rPr lang="zh-TW" sz="1000" spc="-1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合理的要求。</a:t>
                      </a:r>
                      <a:endParaRPr lang="zh-TW" sz="100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</a:tr>
              <a:tr h="1680554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altLang="zh-TW" sz="1000" spc="-1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進行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版本維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修時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5405" algn="ctr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發生技術性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問題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endParaRPr lang="en-US" sz="1000" spc="-3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000" spc="-30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時程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endParaRPr lang="en-US" sz="1000" spc="0" dirty="0" smtClean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algn="ctr">
                        <a:lnSpc>
                          <a:spcPts val="965"/>
                        </a:lnSpc>
                        <a:spcAft>
                          <a:spcPts val="0"/>
                        </a:spcAft>
                      </a:pPr>
                      <a:r>
                        <a:rPr lang="en-US" sz="1100" spc="-25" dirty="0" smtClean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R2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75565" algn="ctr">
                        <a:lnSpc>
                          <a:spcPct val="115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提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前找出產品漏</a:t>
                      </a:r>
                      <a:r>
                        <a:rPr lang="zh-TW" sz="10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洞，</a:t>
                      </a:r>
                      <a:r>
                        <a:rPr lang="zh-TW" sz="1000" spc="-4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並且在</a:t>
                      </a:r>
                      <a:r>
                        <a:rPr lang="zh-TW" sz="10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每次會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議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討論好需要新</a:t>
                      </a: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增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以及需要更改</a:t>
                      </a:r>
                      <a:r>
                        <a:rPr lang="zh-TW" sz="10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的項目</a:t>
                      </a:r>
                      <a:r>
                        <a:rPr lang="zh-TW" sz="10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000" spc="-4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並隨</a:t>
                      </a:r>
                      <a:r>
                        <a:rPr lang="zh-TW" sz="10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時與</a:t>
                      </a:r>
                      <a:r>
                        <a:rPr lang="zh-TW" sz="10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組員保持聯繫</a:t>
                      </a:r>
                      <a:r>
                        <a:rPr lang="zh-TW" sz="1000" spc="-3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，</a:t>
                      </a:r>
                      <a:r>
                        <a:rPr lang="zh-TW" sz="1000" spc="-4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互</a:t>
                      </a:r>
                      <a:r>
                        <a:rPr lang="zh-TW" sz="10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相幫忙。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zh-TW" sz="10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必要時加開</a:t>
                      </a:r>
                      <a:r>
                        <a:rPr lang="zh-TW" sz="10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技術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  <a:p>
                      <a:pPr marL="62230" algn="ctr">
                        <a:spcBef>
                          <a:spcPts val="235"/>
                        </a:spcBef>
                        <a:spcAft>
                          <a:spcPts val="0"/>
                        </a:spcAft>
                      </a:pPr>
                      <a:r>
                        <a:rPr lang="zh-TW" sz="1000" spc="-2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會議。</a:t>
                      </a:r>
                      <a:endParaRPr lang="zh-TW" sz="10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F6B53E"/>
                    </a:solidFill>
                  </a:tcPr>
                </a:tc>
              </a:tr>
            </a:tbl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0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C09CC2"/>
                </a:solidFill>
                <a:latin typeface="Microsoft YaHei" pitchFamily="34" charset="-122"/>
                <a:ea typeface="Microsoft YaHei" pitchFamily="34" charset="-122"/>
              </a:rPr>
              <a:t>修訂版本</a:t>
            </a:r>
            <a:r>
              <a:rPr lang="zh-TW" altLang="en-US" sz="2000" b="1" dirty="0" smtClean="0">
                <a:solidFill>
                  <a:srgbClr val="C09CC2"/>
                </a:solidFill>
                <a:ea typeface="微软雅黑" pitchFamily="34" charset="-122"/>
              </a:rPr>
              <a:t>紀錄</a:t>
            </a:r>
            <a:endParaRPr lang="zh-CN" altLang="en-US" sz="2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記錄每次修正的項目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2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C09CC2"/>
                </a:solidFill>
                <a:latin typeface="Microsoft YaHei" pitchFamily="34" charset="-122"/>
                <a:ea typeface="Microsoft YaHei" pitchFamily="34" charset="-122"/>
              </a:rPr>
              <a:t>修正版本紀錄</a:t>
            </a:r>
            <a:endParaRPr lang="en-US" altLang="zh-CN" sz="2000" b="1" dirty="0">
              <a:solidFill>
                <a:srgbClr val="C09CC2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7584" y="609826"/>
            <a:ext cx="20457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記錄每次修正的項目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79734"/>
              </p:ext>
            </p:extLst>
          </p:nvPr>
        </p:nvGraphicFramePr>
        <p:xfrm>
          <a:off x="628833" y="1250876"/>
          <a:ext cx="7831600" cy="15227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6083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03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196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1968">
                <a:tc>
                  <a:txBody>
                    <a:bodyPr/>
                    <a:lstStyle/>
                    <a:p>
                      <a:pPr marL="65405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版本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修改</a:t>
                      </a:r>
                      <a:r>
                        <a:rPr lang="en-US" sz="1200" spc="-1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日期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說明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639">
                <a:tc>
                  <a:txBody>
                    <a:bodyPr/>
                    <a:lstStyle/>
                    <a:p>
                      <a:pPr marL="6540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1.1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2018/3/</a:t>
                      </a:r>
                      <a:r>
                        <a:rPr lang="en-US" sz="1200" spc="-1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24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1200" spc="-1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主要介</a:t>
                      </a:r>
                      <a:r>
                        <a:rPr lang="en-US" sz="1200" spc="-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面完成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586">
                <a:tc>
                  <a:txBody>
                    <a:bodyPr/>
                    <a:lstStyle/>
                    <a:p>
                      <a:pPr marL="6540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25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1.2</a:t>
                      </a:r>
                      <a:endParaRPr lang="zh-TW" sz="120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201</a:t>
                      </a:r>
                      <a:r>
                        <a:rPr lang="en-US" sz="1200" spc="-5" dirty="0"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8/4/14</a:t>
                      </a:r>
                      <a:endParaRPr lang="zh-TW" sz="1200" dirty="0">
                        <a:solidFill>
                          <a:schemeClr val="bg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200" spc="-70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日期設定及</a:t>
                      </a:r>
                      <a:r>
                        <a:rPr lang="en-US" sz="1200" spc="-30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b</a:t>
                      </a:r>
                      <a:r>
                        <a:rPr lang="en-US" sz="1200" spc="-35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ug</a:t>
                      </a:r>
                      <a:r>
                        <a:rPr lang="en-US" sz="1200" spc="-40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 </a:t>
                      </a:r>
                      <a:r>
                        <a:rPr lang="en-US" sz="1200" spc="-70" dirty="0">
                          <a:effectLst/>
                          <a:latin typeface="標楷體" pitchFamily="65" charset="-120"/>
                          <a:ea typeface="標楷體" pitchFamily="65" charset="-120"/>
                          <a:cs typeface="Kaiti TC" charset="-120"/>
                        </a:rPr>
                        <a:t>修正</a:t>
                      </a:r>
                      <a:endParaRPr lang="zh-TW" sz="1200" dirty="0">
                        <a:effectLst/>
                        <a:latin typeface="標楷體" pitchFamily="65" charset="-120"/>
                        <a:ea typeface="標楷體" pitchFamily="65" charset="-120"/>
                        <a:cs typeface="Kaiti TC" charset="-12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04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mbria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0" marR="0" marT="0" marB="0">
                    <a:solidFill>
                      <a:srgbClr val="C09CC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3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594D7B"/>
                </a:solidFill>
                <a:ea typeface="微软雅黑" pitchFamily="34" charset="-122"/>
              </a:rPr>
              <a:t>簡介</a:t>
            </a:r>
            <a:endParaRPr lang="zh-CN" altLang="en-US" sz="16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目的</a:t>
            </a:r>
            <a:endParaRPr lang="en-US" altLang="zh-TW" sz="12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功能</a:t>
            </a:r>
            <a:endParaRPr lang="zh-CN" altLang="en-US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4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9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12808" y="1532026"/>
            <a:ext cx="2896567" cy="27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28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目的</a:t>
            </a:r>
            <a:endParaRPr lang="zh-CN" altLang="en-US" sz="28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dirty="0" smtClean="0">
                <a:solidFill>
                  <a:schemeClr val="bg2"/>
                </a:solidFill>
                <a:latin typeface="Kaiti TC" charset="-120"/>
                <a:ea typeface="Kaiti TC" charset="-120"/>
                <a:cs typeface="Kaiti TC" charset="-120"/>
              </a:rPr>
              <a:t>        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主要</a:t>
            </a:r>
            <a:r>
              <a:rPr lang="zh-TW" altLang="zh-TW" b="1" dirty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為私人公司所設計的行事曆，在同一台電腦上，員工可以登記自己的行程方便記憶公事、安排工作時間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。</a:t>
            </a:r>
            <a:endParaRPr lang="en-US" altLang="zh-TW" b="1" dirty="0" smtClean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  <a:p>
            <a:endParaRPr lang="zh-TW" altLang="zh-TW" b="1" dirty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  <a:p>
            <a:r>
              <a:rPr lang="zh-TW" altLang="en-US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        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管理</a:t>
            </a:r>
            <a:r>
              <a:rPr lang="zh-TW" altLang="zh-TW" b="1" dirty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者也可以透過查詢得知員工在上班時間的</a:t>
            </a:r>
            <a:r>
              <a:rPr lang="zh-TW" altLang="zh-TW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行</a:t>
            </a:r>
            <a:r>
              <a:rPr lang="zh-TW" altLang="en-US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  <a:cs typeface="Kaiti TC" charset="-120"/>
              </a:rPr>
              <a:t>程。</a:t>
            </a:r>
            <a:endParaRPr lang="zh-CN" altLang="en-US" b="1" dirty="0">
              <a:solidFill>
                <a:schemeClr val="bg2"/>
              </a:solidFill>
              <a:latin typeface="SimSun" pitchFamily="2" charset="-122"/>
              <a:ea typeface="SimSun" pitchFamily="2" charset="-122"/>
              <a:cs typeface="Kaiti TC" charset="-120"/>
            </a:endParaRPr>
          </a:p>
        </p:txBody>
      </p:sp>
      <p:sp>
        <p:nvSpPr>
          <p:cNvPr id="39964" name="Rectangle 28" descr="33"/>
          <p:cNvSpPr>
            <a:spLocks noChangeArrowheads="1"/>
          </p:cNvSpPr>
          <p:nvPr/>
        </p:nvSpPr>
        <p:spPr bwMode="auto">
          <a:xfrm>
            <a:off x="4067944" y="1796798"/>
            <a:ext cx="4536306" cy="1070228"/>
          </a:xfrm>
          <a:prstGeom prst="rect">
            <a:avLst/>
          </a:prstGeom>
          <a:blipFill dpi="0" rotWithShape="1">
            <a:blip r:embed="rId2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5" name="Rectangle 29" descr="Money副本"/>
          <p:cNvSpPr>
            <a:spLocks noChangeArrowheads="1"/>
          </p:cNvSpPr>
          <p:nvPr/>
        </p:nvSpPr>
        <p:spPr bwMode="auto">
          <a:xfrm>
            <a:off x="4067944" y="2867026"/>
            <a:ext cx="4536306" cy="1051310"/>
          </a:xfrm>
          <a:prstGeom prst="rect">
            <a:avLst/>
          </a:prstGeom>
          <a:blipFill dpi="0" rotWithShape="1">
            <a:blip r:embed="rId3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779912" y="1517650"/>
            <a:ext cx="0" cy="25844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簡介</a:t>
            </a:r>
            <a:endParaRPr lang="en-US" altLang="zh-CN" sz="24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826760" y="618652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目的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5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Group 44"/>
          <p:cNvGrpSpPr/>
          <p:nvPr/>
        </p:nvGrpSpPr>
        <p:grpSpPr bwMode="auto">
          <a:xfrm>
            <a:off x="2627313" y="1306513"/>
            <a:ext cx="3887787" cy="340995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2941637" y="2870715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4</a:t>
            </a:r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2941637" y="3533496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5</a:t>
            </a:r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2941637" y="4198521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6</a:t>
            </a: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1842938" y="3057061"/>
            <a:ext cx="135555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100" b="1" dirty="0">
                <a:solidFill>
                  <a:srgbClr val="92D050"/>
                </a:solidFill>
              </a:rPr>
              <a:t>提醒今天的行程</a:t>
            </a:r>
            <a:endParaRPr lang="zh-CN" altLang="en-US" sz="1100" b="1" dirty="0">
              <a:solidFill>
                <a:srgbClr val="92D050"/>
              </a:solidFill>
            </a:endParaRPr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1455344" y="4385344"/>
            <a:ext cx="16464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100" b="1" dirty="0">
                <a:solidFill>
                  <a:srgbClr val="E54B81"/>
                </a:solidFill>
              </a:rPr>
              <a:t>刪除、修改、更新行程</a:t>
            </a:r>
            <a:endParaRPr lang="zh-CN" altLang="en-US" sz="1100" b="1" dirty="0">
              <a:solidFill>
                <a:srgbClr val="E54B81"/>
              </a:solidFill>
            </a:endParaRPr>
          </a:p>
        </p:txBody>
      </p:sp>
      <p:sp>
        <p:nvSpPr>
          <p:cNvPr id="16436" name="Rectangle 52"/>
          <p:cNvSpPr>
            <a:spLocks noChangeArrowheads="1"/>
          </p:cNvSpPr>
          <p:nvPr/>
        </p:nvSpPr>
        <p:spPr bwMode="auto">
          <a:xfrm>
            <a:off x="475456" y="3722511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100" b="1" dirty="0" smtClean="0">
                <a:solidFill>
                  <a:srgbClr val="E54B81"/>
                </a:solidFill>
              </a:rPr>
              <a:t>觀看</a:t>
            </a:r>
            <a:r>
              <a:rPr lang="zh-TW" altLang="zh-TW" sz="1100" b="1" dirty="0">
                <a:solidFill>
                  <a:srgbClr val="E54B81"/>
                </a:solidFill>
              </a:rPr>
              <a:t>上下月，或輸入要觀看的月份查詢 </a:t>
            </a:r>
            <a:endParaRPr lang="zh-CN" altLang="en-US" sz="1100" b="1" dirty="0">
              <a:solidFill>
                <a:srgbClr val="E54B81"/>
              </a:solidFill>
            </a:endParaRPr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882372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1</a:t>
            </a: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2943225" y="1545153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2</a:t>
            </a: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43225" y="2207934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3</a:t>
            </a:r>
          </a:p>
        </p:txBody>
      </p:sp>
      <p:sp>
        <p:nvSpPr>
          <p:cNvPr id="16440" name="Rectangle 56"/>
          <p:cNvSpPr>
            <a:spLocks noChangeArrowheads="1"/>
          </p:cNvSpPr>
          <p:nvPr/>
        </p:nvSpPr>
        <p:spPr bwMode="auto">
          <a:xfrm>
            <a:off x="333375" y="1074031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100" b="1" dirty="0" smtClean="0">
                <a:solidFill>
                  <a:srgbClr val="C09CC2"/>
                </a:solidFill>
              </a:rPr>
              <a:t>創建帳號與登入</a:t>
            </a:r>
            <a:r>
              <a:rPr lang="en-US" altLang="zh-CN" sz="1000" b="1" dirty="0" smtClean="0">
                <a:solidFill>
                  <a:schemeClr val="bg2"/>
                </a:solidFill>
              </a:rPr>
              <a:t>. </a:t>
            </a:r>
            <a:endParaRPr lang="zh-CN" altLang="en-US" sz="1000" b="1" dirty="0">
              <a:solidFill>
                <a:schemeClr val="bg2"/>
              </a:solidFill>
            </a:endParaRPr>
          </a:p>
        </p:txBody>
      </p:sp>
      <p:sp>
        <p:nvSpPr>
          <p:cNvPr id="16441" name="Rectangle 57"/>
          <p:cNvSpPr>
            <a:spLocks noChangeArrowheads="1"/>
          </p:cNvSpPr>
          <p:nvPr/>
        </p:nvSpPr>
        <p:spPr bwMode="auto">
          <a:xfrm>
            <a:off x="333375" y="1752754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100" b="1" dirty="0" smtClean="0">
                <a:solidFill>
                  <a:srgbClr val="C09CC2"/>
                </a:solidFill>
              </a:rPr>
              <a:t>顯示上次登入時間和登入次數</a:t>
            </a:r>
            <a:endParaRPr lang="en-US" altLang="zh-TW" sz="1100" b="1" dirty="0" smtClean="0">
              <a:solidFill>
                <a:srgbClr val="C09CC2"/>
              </a:solidFill>
            </a:endParaRPr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396472" y="2379029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TW" altLang="en-US" sz="1100" b="1" dirty="0">
                <a:solidFill>
                  <a:srgbClr val="92D050"/>
                </a:solidFill>
              </a:rPr>
              <a:t>顯示</a:t>
            </a:r>
            <a:r>
              <a:rPr lang="zh-TW" altLang="en-US" sz="1100" b="1" dirty="0">
                <a:solidFill>
                  <a:srgbClr val="92D050"/>
                </a:solidFill>
              </a:rPr>
              <a:t>目前日期及</a:t>
            </a:r>
            <a:r>
              <a:rPr lang="zh-TW" altLang="en-US" sz="1100" b="1" dirty="0" smtClean="0">
                <a:solidFill>
                  <a:srgbClr val="92D050"/>
                </a:solidFill>
              </a:rPr>
              <a:t>月曆</a:t>
            </a:r>
            <a:r>
              <a:rPr lang="en-US" altLang="zh-CN" sz="1000" b="1" dirty="0" smtClean="0">
                <a:solidFill>
                  <a:srgbClr val="92D050"/>
                </a:solidFill>
              </a:rPr>
              <a:t>. </a:t>
            </a:r>
            <a:endParaRPr lang="zh-CN" altLang="en-US" sz="1000" b="1" dirty="0">
              <a:solidFill>
                <a:srgbClr val="92D050"/>
              </a:solidFill>
            </a:endParaRP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594D7B"/>
                </a:solidFill>
                <a:latin typeface="Microsoft YaHei" pitchFamily="34" charset="-122"/>
                <a:ea typeface="Microsoft YaHei" pitchFamily="34" charset="-122"/>
              </a:rPr>
              <a:t>簡介</a:t>
            </a:r>
            <a:endParaRPr lang="en-US" altLang="zh-CN" sz="2400" b="1" dirty="0">
              <a:solidFill>
                <a:srgbClr val="594D7B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827584" y="668782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600" b="1" dirty="0" smtClean="0">
                <a:solidFill>
                  <a:schemeClr val="bg2"/>
                </a:solidFill>
              </a:rPr>
              <a:t>功能</a:t>
            </a:r>
            <a:endParaRPr lang="en-US" altLang="zh-CN" sz="1600" b="1" dirty="0">
              <a:solidFill>
                <a:schemeClr val="bg2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7"/>
          <p:cNvSpPr>
            <a:spLocks noChangeArrowheads="1"/>
          </p:cNvSpPr>
          <p:nvPr/>
        </p:nvSpPr>
        <p:spPr bwMode="auto">
          <a:xfrm>
            <a:off x="5666637" y="2870715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10</a:t>
            </a:r>
            <a:endParaRPr lang="en-US" altLang="zh-CN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2" name="Oval 48"/>
          <p:cNvSpPr>
            <a:spLocks noChangeArrowheads="1"/>
          </p:cNvSpPr>
          <p:nvPr/>
        </p:nvSpPr>
        <p:spPr bwMode="auto">
          <a:xfrm>
            <a:off x="5666637" y="3533496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Impact" pitchFamily="34" charset="0"/>
              </a:rPr>
              <a:t>11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3" name="Oval 49"/>
          <p:cNvSpPr>
            <a:spLocks noChangeArrowheads="1"/>
          </p:cNvSpPr>
          <p:nvPr/>
        </p:nvSpPr>
        <p:spPr bwMode="auto">
          <a:xfrm>
            <a:off x="5666637" y="4198521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Impact" pitchFamily="34" charset="0"/>
              </a:rPr>
              <a:t>12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4" name="Oval 53"/>
          <p:cNvSpPr>
            <a:spLocks noChangeArrowheads="1"/>
          </p:cNvSpPr>
          <p:nvPr/>
        </p:nvSpPr>
        <p:spPr bwMode="auto">
          <a:xfrm>
            <a:off x="5666638" y="882372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7</a:t>
            </a:r>
          </a:p>
        </p:txBody>
      </p:sp>
      <p:sp>
        <p:nvSpPr>
          <p:cNvPr id="45" name="Oval 54"/>
          <p:cNvSpPr>
            <a:spLocks noChangeArrowheads="1"/>
          </p:cNvSpPr>
          <p:nvPr/>
        </p:nvSpPr>
        <p:spPr bwMode="auto">
          <a:xfrm>
            <a:off x="5668225" y="1545153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8</a:t>
            </a: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5668225" y="2207934"/>
            <a:ext cx="546100" cy="54292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9</a:t>
            </a:r>
          </a:p>
        </p:txBody>
      </p:sp>
      <p:sp>
        <p:nvSpPr>
          <p:cNvPr id="47" name="Rectangle 50"/>
          <p:cNvSpPr>
            <a:spLocks noChangeArrowheads="1"/>
          </p:cNvSpPr>
          <p:nvPr/>
        </p:nvSpPr>
        <p:spPr bwMode="auto">
          <a:xfrm>
            <a:off x="6397362" y="1008292"/>
            <a:ext cx="24479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TW" altLang="zh-TW" sz="1100" b="1" dirty="0">
                <a:solidFill>
                  <a:srgbClr val="C09CC2"/>
                </a:solidFill>
              </a:rPr>
              <a:t>利用名子、開始時間、完成百分比、行程編號、行程分類、內容，創建一個</a:t>
            </a:r>
            <a:r>
              <a:rPr lang="zh-TW" altLang="zh-TW" sz="1100" b="1" dirty="0" smtClean="0">
                <a:solidFill>
                  <a:srgbClr val="C09CC2"/>
                </a:solidFill>
              </a:rPr>
              <a:t>行程</a:t>
            </a:r>
            <a:endParaRPr lang="zh-CN" altLang="en-US" sz="1100" b="1" dirty="0">
              <a:solidFill>
                <a:srgbClr val="C09CC2"/>
              </a:solidFill>
            </a:endParaRPr>
          </a:p>
        </p:txBody>
      </p:sp>
      <p:sp>
        <p:nvSpPr>
          <p:cNvPr id="48" name="Rectangle 51"/>
          <p:cNvSpPr>
            <a:spLocks noChangeArrowheads="1"/>
          </p:cNvSpPr>
          <p:nvPr/>
        </p:nvSpPr>
        <p:spPr bwMode="auto">
          <a:xfrm>
            <a:off x="6428775" y="3713515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100" b="1" dirty="0">
                <a:solidFill>
                  <a:srgbClr val="E54B81"/>
                </a:solidFill>
              </a:rPr>
              <a:t>修改帳號</a:t>
            </a:r>
            <a:r>
              <a:rPr lang="zh-TW" altLang="zh-TW" sz="1100" b="1" dirty="0" smtClean="0">
                <a:solidFill>
                  <a:srgbClr val="E54B81"/>
                </a:solidFill>
              </a:rPr>
              <a:t>密碼 </a:t>
            </a:r>
            <a:endParaRPr lang="zh-CN" altLang="en-US" sz="1100" b="1" dirty="0">
              <a:solidFill>
                <a:srgbClr val="E54B81"/>
              </a:solidFill>
            </a:endParaRPr>
          </a:p>
        </p:txBody>
      </p:sp>
      <p:sp>
        <p:nvSpPr>
          <p:cNvPr id="49" name="Rectangle 52"/>
          <p:cNvSpPr>
            <a:spLocks noChangeArrowheads="1"/>
          </p:cNvSpPr>
          <p:nvPr/>
        </p:nvSpPr>
        <p:spPr bwMode="auto">
          <a:xfrm>
            <a:off x="6428774" y="4368855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100" b="1" dirty="0" smtClean="0">
                <a:solidFill>
                  <a:srgbClr val="E54B81"/>
                </a:solidFill>
              </a:rPr>
              <a:t>調整</a:t>
            </a:r>
            <a:r>
              <a:rPr lang="zh-TW" altLang="zh-TW" sz="1100" b="1" dirty="0">
                <a:solidFill>
                  <a:srgbClr val="E54B81"/>
                </a:solidFill>
              </a:rPr>
              <a:t>音樂大小聲、音樂</a:t>
            </a:r>
            <a:r>
              <a:rPr lang="zh-TW" altLang="zh-TW" sz="1100" b="1" dirty="0" smtClean="0">
                <a:solidFill>
                  <a:srgbClr val="E54B81"/>
                </a:solidFill>
              </a:rPr>
              <a:t>有無  </a:t>
            </a:r>
            <a:endParaRPr lang="zh-CN" altLang="en-US" sz="1100" b="1" dirty="0">
              <a:solidFill>
                <a:srgbClr val="E54B81"/>
              </a:solidFill>
            </a:endParaRPr>
          </a:p>
        </p:txBody>
      </p:sp>
      <p:sp>
        <p:nvSpPr>
          <p:cNvPr id="50" name="Rectangle 56"/>
          <p:cNvSpPr>
            <a:spLocks noChangeArrowheads="1"/>
          </p:cNvSpPr>
          <p:nvPr/>
        </p:nvSpPr>
        <p:spPr bwMode="auto">
          <a:xfrm>
            <a:off x="6444274" y="3085946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100" b="1" dirty="0" smtClean="0">
                <a:solidFill>
                  <a:srgbClr val="9DD53E"/>
                </a:solidFill>
              </a:rPr>
              <a:t>觀看行程時，可以利用參數進行排序</a:t>
            </a:r>
            <a:endParaRPr lang="zh-CN" altLang="en-US" sz="1000" dirty="0">
              <a:solidFill>
                <a:schemeClr val="bg2"/>
              </a:solidFill>
            </a:endParaRPr>
          </a:p>
        </p:txBody>
      </p:sp>
      <p:sp>
        <p:nvSpPr>
          <p:cNvPr id="51" name="Rectangle 57"/>
          <p:cNvSpPr>
            <a:spLocks noChangeArrowheads="1"/>
          </p:cNvSpPr>
          <p:nvPr/>
        </p:nvSpPr>
        <p:spPr bwMode="auto">
          <a:xfrm>
            <a:off x="6430761" y="1752754"/>
            <a:ext cx="2447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zh-TW" sz="1100" b="1" dirty="0">
                <a:solidFill>
                  <a:srgbClr val="C09CC2"/>
                </a:solidFill>
              </a:rPr>
              <a:t>搜尋特定日期行程，以及觀看</a:t>
            </a:r>
            <a:r>
              <a:rPr lang="zh-TW" altLang="zh-TW" sz="1100" b="1" dirty="0" smtClean="0">
                <a:solidFill>
                  <a:srgbClr val="C09CC2"/>
                </a:solidFill>
              </a:rPr>
              <a:t>行程</a:t>
            </a:r>
            <a:endParaRPr lang="en-US" altLang="zh-TW" sz="1100" b="1" dirty="0" smtClean="0">
              <a:solidFill>
                <a:srgbClr val="C09CC2"/>
              </a:solidFill>
            </a:endParaRPr>
          </a:p>
        </p:txBody>
      </p:sp>
      <p:sp>
        <p:nvSpPr>
          <p:cNvPr id="52" name="Rectangle 58"/>
          <p:cNvSpPr>
            <a:spLocks noChangeArrowheads="1"/>
          </p:cNvSpPr>
          <p:nvPr/>
        </p:nvSpPr>
        <p:spPr bwMode="auto">
          <a:xfrm>
            <a:off x="6428775" y="2346005"/>
            <a:ext cx="26941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TW" altLang="zh-TW" sz="1100" b="1" dirty="0">
                <a:solidFill>
                  <a:srgbClr val="9DD53E"/>
                </a:solidFill>
              </a:rPr>
              <a:t>使用名子、開始時間、完成百分比、行程編號、行程分類、內容，檢索</a:t>
            </a:r>
            <a:r>
              <a:rPr lang="zh-TW" altLang="zh-TW" sz="1100" b="1" dirty="0" smtClean="0">
                <a:solidFill>
                  <a:srgbClr val="9DD53E"/>
                </a:solidFill>
              </a:rPr>
              <a:t>想看</a:t>
            </a:r>
            <a:r>
              <a:rPr lang="zh-TW" altLang="zh-TW" sz="1100" b="1" dirty="0">
                <a:solidFill>
                  <a:srgbClr val="9DD53E"/>
                </a:solidFill>
              </a:rPr>
              <a:t>的</a:t>
            </a:r>
            <a:r>
              <a:rPr lang="zh-TW" altLang="zh-TW" sz="1100" b="1" dirty="0" smtClean="0">
                <a:solidFill>
                  <a:srgbClr val="9DD53E"/>
                </a:solidFill>
              </a:rPr>
              <a:t>行程</a:t>
            </a:r>
            <a:endParaRPr lang="zh-CN" altLang="en-US" sz="1000" dirty="0">
              <a:solidFill>
                <a:srgbClr val="9DD53E"/>
              </a:solidFill>
            </a:endParaRPr>
          </a:p>
        </p:txBody>
      </p:sp>
      <p:pic>
        <p:nvPicPr>
          <p:cNvPr id="1026" name="Picture 2" descr="ãè¡äºæ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37250" y="2252977"/>
            <a:ext cx="2281701" cy="1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6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 smtClean="0">
                <a:solidFill>
                  <a:srgbClr val="E54B81"/>
                </a:solidFill>
                <a:ea typeface="微软雅黑" pitchFamily="34" charset="-122"/>
              </a:rPr>
              <a:t>分工結構</a:t>
            </a:r>
            <a:endParaRPr lang="zh-CN" altLang="en-US" sz="2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  <a:latin typeface="+mn-lt"/>
              </a:rPr>
              <a:t>USE CASE</a:t>
            </a: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圖</a:t>
            </a:r>
            <a:endParaRPr lang="en-US" altLang="zh-TW" sz="12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工作分解結構</a:t>
            </a:r>
            <a:endParaRPr lang="en-US" altLang="zh-TW" sz="1200" dirty="0" smtClean="0">
              <a:solidFill>
                <a:schemeClr val="bg2"/>
              </a:solidFill>
              <a:latin typeface="+mn-lt"/>
            </a:endParaRPr>
          </a:p>
          <a:p>
            <a:pPr>
              <a:buFont typeface="Arial" charset="0"/>
              <a:buNone/>
            </a:pPr>
            <a:r>
              <a:rPr lang="zh-TW" altLang="en-US" sz="1200" dirty="0" smtClean="0">
                <a:solidFill>
                  <a:schemeClr val="bg2"/>
                </a:solidFill>
                <a:latin typeface="+mn-lt"/>
              </a:rPr>
              <a:t>分工項目表</a:t>
            </a:r>
            <a:endParaRPr lang="zh-CN" altLang="en-US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7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3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400" b="1" dirty="0" smtClean="0">
                <a:solidFill>
                  <a:srgbClr val="E54B81"/>
                </a:solidFill>
                <a:latin typeface="Microsoft YaHei" pitchFamily="34" charset="-122"/>
                <a:ea typeface="Microsoft YaHei" pitchFamily="34" charset="-122"/>
              </a:rPr>
              <a:t>分工結構</a:t>
            </a:r>
            <a:endParaRPr lang="en-US" altLang="zh-CN" sz="2400" b="1" dirty="0">
              <a:solidFill>
                <a:srgbClr val="E54B8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6760" y="678128"/>
            <a:ext cx="12250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TW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USE CASE</a:t>
            </a:r>
            <a:r>
              <a:rPr lang="zh-TW" altLang="en-US" sz="1600" b="1" dirty="0" smtClean="0">
                <a:solidFill>
                  <a:schemeClr val="bg2"/>
                </a:solidFill>
                <a:latin typeface="SimSun" pitchFamily="2" charset="-122"/>
                <a:ea typeface="SimSun" pitchFamily="2" charset="-122"/>
              </a:rPr>
              <a:t>圖</a:t>
            </a:r>
            <a:endParaRPr lang="en-US" altLang="zh-CN" sz="1600" b="1" dirty="0">
              <a:solidFill>
                <a:schemeClr val="bg2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hao\Desktop\USE C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2684"/>
            <a:ext cx="3177648" cy="46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106367" y="1213598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(</a:t>
            </a:r>
            <a:r>
              <a:rPr lang="zh-TW" altLang="en-US" sz="1000" dirty="0" smtClean="0"/>
              <a:t>使用者</a:t>
            </a:r>
            <a:r>
              <a:rPr lang="en-US" altLang="zh-TW" sz="1000" dirty="0" smtClean="0"/>
              <a:t>)</a:t>
            </a:r>
            <a:endParaRPr lang="zh-TW" altLang="en-US" sz="1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149668" y="3755163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(</a:t>
            </a:r>
            <a:r>
              <a:rPr lang="zh-TW" altLang="en-US" sz="1000" dirty="0"/>
              <a:t>管理</a:t>
            </a:r>
            <a:r>
              <a:rPr lang="zh-TW" altLang="en-US" sz="1000" dirty="0" smtClean="0"/>
              <a:t>者</a:t>
            </a:r>
            <a:r>
              <a:rPr lang="en-US" altLang="zh-TW" sz="1000" dirty="0" smtClean="0"/>
              <a:t>)</a:t>
            </a:r>
            <a:endParaRPr lang="zh-TW" altLang="en-US" sz="1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38864" y="45151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17594E"/>
                </a:solidFill>
                <a:latin typeface="ZakkuriGothic BLK" pitchFamily="34" charset="-128"/>
                <a:ea typeface="ZakkuriGothic BLK" pitchFamily="34" charset="-128"/>
              </a:rPr>
              <a:t>8</a:t>
            </a:r>
            <a:endParaRPr lang="zh-TW" altLang="en-US" dirty="0">
              <a:solidFill>
                <a:srgbClr val="17594E"/>
              </a:solidFill>
              <a:latin typeface="ZakkuriGothic BLK" pitchFamily="34" charset="-128"/>
              <a:ea typeface="ZakkuriGothic BLK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9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1467</Words>
  <Application>Microsoft Office PowerPoint</Application>
  <PresentationFormat>自訂</PresentationFormat>
  <Paragraphs>787</Paragraphs>
  <Slides>25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默认设计模板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hao</cp:lastModifiedBy>
  <cp:revision>99</cp:revision>
  <dcterms:created xsi:type="dcterms:W3CDTF">2015-05-20T08:18:00Z</dcterms:created>
  <dcterms:modified xsi:type="dcterms:W3CDTF">2018-04-19T17:17:29Z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